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
  </p:notesMasterIdLst>
  <p:sldIdLst>
    <p:sldId id="259" r:id="rId5"/>
    <p:sldId id="283" r:id="rId6"/>
    <p:sldId id="281" r:id="rId7"/>
    <p:sldId id="285" r:id="rId8"/>
    <p:sldId id="270" r:id="rId9"/>
    <p:sldId id="452" r:id="rId10"/>
    <p:sldId id="453" r:id="rId11"/>
    <p:sldId id="280" r:id="rId12"/>
    <p:sldId id="286" r:id="rId13"/>
    <p:sldId id="293" r:id="rId14"/>
    <p:sldId id="287" r:id="rId15"/>
    <p:sldId id="392" r:id="rId16"/>
    <p:sldId id="394" r:id="rId17"/>
    <p:sldId id="294" r:id="rId18"/>
    <p:sldId id="295" r:id="rId19"/>
    <p:sldId id="299" r:id="rId20"/>
    <p:sldId id="292" r:id="rId21"/>
    <p:sldId id="296" r:id="rId22"/>
    <p:sldId id="297" r:id="rId23"/>
    <p:sldId id="298" r:id="rId24"/>
    <p:sldId id="405" r:id="rId25"/>
    <p:sldId id="407" r:id="rId26"/>
    <p:sldId id="408" r:id="rId27"/>
    <p:sldId id="409" r:id="rId28"/>
    <p:sldId id="410" r:id="rId29"/>
    <p:sldId id="411" r:id="rId30"/>
    <p:sldId id="393" r:id="rId31"/>
    <p:sldId id="397" r:id="rId32"/>
    <p:sldId id="398" r:id="rId33"/>
    <p:sldId id="399" r:id="rId34"/>
    <p:sldId id="451" r:id="rId35"/>
    <p:sldId id="396" r:id="rId36"/>
    <p:sldId id="269" r:id="rId37"/>
    <p:sldId id="279"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DEDB4-DDF5-8A44-9732-671BC8787F09}" name="Ruben Wiltink" initials="RW" userId="S::ruben.wiltink@han.nl::67d25fd5-f721-4b1c-b62d-b84f11b6555b" providerId="AD"/>
  <p188:author id="{10D8FDBB-B9A2-C023-CBFD-9F21A157F8AF}" name="Emine Tuzkapan" initials="ET" userId="S::emine.tuzkapan@han.nl::7aac4e80-90d0-436b-88c2-1fee6a94643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56"/>
    <a:srgbClr val="FF0050"/>
    <a:srgbClr val="E50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8"/>
    <p:restoredTop sz="88199"/>
  </p:normalViewPr>
  <p:slideViewPr>
    <p:cSldViewPr snapToGrid="0">
      <p:cViewPr varScale="1">
        <p:scale>
          <a:sx n="52" d="100"/>
          <a:sy n="52" d="100"/>
        </p:scale>
        <p:origin x="100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61007-D337-4A97-AF82-811F77BE9512}" type="datetimeFigureOut">
              <a:rPr lang="nl-NL" smtClean="0"/>
              <a:t>14-4-2025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975E7-4466-4875-9780-79F85FC725BE}" type="slidenum">
              <a:rPr lang="nl-NL" smtClean="0"/>
              <a:t>‹nr.›</a:t>
            </a:fld>
            <a:endParaRPr lang="nl-NL"/>
          </a:p>
        </p:txBody>
      </p:sp>
    </p:spTree>
    <p:extLst>
      <p:ext uri="{BB962C8B-B14F-4D97-AF65-F5344CB8AC3E}">
        <p14:creationId xmlns:p14="http://schemas.microsoft.com/office/powerpoint/2010/main" val="139989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oxTUC5I22LU&amp;ab_channel=LT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V0.1.1.</a:t>
            </a:r>
            <a:r>
              <a:rPr lang="nl-NL" dirty="0"/>
              <a:t>Emine </a:t>
            </a:r>
            <a:r>
              <a:rPr lang="nl-NL" dirty="0" err="1"/>
              <a:t>Tuzkapan</a:t>
            </a:r>
            <a:endParaRPr lang="nl-NL"/>
          </a:p>
          <a:p>
            <a:endParaRPr lang="nl-NL"/>
          </a:p>
          <a:p>
            <a:r>
              <a:rPr lang="nl-NL" b="1"/>
              <a:t>Format</a:t>
            </a:r>
          </a:p>
          <a:p>
            <a:r>
              <a:rPr lang="nl-NL"/>
              <a:t>V&lt;laatst </a:t>
            </a:r>
            <a:r>
              <a:rPr lang="nl-NL" err="1"/>
              <a:t>geakkoorde</a:t>
            </a:r>
            <a:r>
              <a:rPr lang="nl-NL"/>
              <a:t> versie voor dit jaar&gt;.&lt;inhoudelijke aanpassing&gt;.&lt;kleine aanpassing zoals tekst of vorm&gt;.&lt;naam laatste auteur&gt; &lt;beschrijving laatste aanpassing&gt;</a:t>
            </a:r>
          </a:p>
          <a:p>
            <a:r>
              <a:rPr lang="nl-NL"/>
              <a:t>Houd een changelog bij. Bij een verandering, voeg jezelf als laatste auteur toe</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a:t>
            </a:fld>
            <a:endParaRPr lang="nl-NL"/>
          </a:p>
        </p:txBody>
      </p:sp>
    </p:spTree>
    <p:extLst>
      <p:ext uri="{BB962C8B-B14F-4D97-AF65-F5344CB8AC3E}">
        <p14:creationId xmlns:p14="http://schemas.microsoft.com/office/powerpoint/2010/main" val="2303883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Zoals we net zagen hebben verschillende perioden in de geschiedenis verschillende mogelijkheden en daarmee verschillende media. Deze media zijn door een aantal auteurs (van Wijk 2018, </a:t>
            </a:r>
            <a:r>
              <a:rPr lang="nl-NL" dirty="0" err="1"/>
              <a:t>Duivestein</a:t>
            </a:r>
            <a:r>
              <a:rPr lang="nl-NL" dirty="0"/>
              <a:t>, 2020) onderverdeeld in 4 mediarevoluties. Het ene boek begint bij de orale revolutie, waarbij spraak naar schrift veranderde, de ander bij de drukpers. Wij gaan in de komende slides van die tweede uit.</a:t>
            </a:r>
          </a:p>
          <a:p>
            <a:endParaRPr lang="nl-NL" dirty="0"/>
          </a:p>
          <a:p>
            <a:r>
              <a:rPr lang="nl-NL" dirty="0"/>
              <a:t>Kees van Wijk, David </a:t>
            </a:r>
            <a:r>
              <a:rPr lang="nl-NL" dirty="0" err="1"/>
              <a:t>Huijzer</a:t>
            </a:r>
            <a:r>
              <a:rPr lang="nl-NL" dirty="0"/>
              <a:t>, Peter 't Lam, Henri Spijkerboer. (2018). De media-explosie (vijfde druk) (5th ed.). Boom uitgevers Amsterdam.</a:t>
            </a:r>
          </a:p>
          <a:p>
            <a:endParaRPr lang="nl-NL" dirty="0"/>
          </a:p>
          <a:p>
            <a:r>
              <a:rPr lang="nl-NL" dirty="0"/>
              <a:t>Sander </a:t>
            </a:r>
            <a:r>
              <a:rPr lang="nl-NL" dirty="0" err="1"/>
              <a:t>Duivestein</a:t>
            </a:r>
            <a:r>
              <a:rPr lang="nl-NL" dirty="0"/>
              <a:t>. (2020). De vierde media-revolutie draait om manipulatie. </a:t>
            </a:r>
            <a:r>
              <a:rPr lang="nl-NL" dirty="0" err="1"/>
              <a:t>https</a:t>
            </a:r>
            <a:r>
              <a:rPr lang="nl-NL" dirty="0"/>
              <a:t>://</a:t>
            </a:r>
            <a:r>
              <a:rPr lang="nl-NL" dirty="0" err="1"/>
              <a:t>www.marketingfacts.nl</a:t>
            </a:r>
            <a:r>
              <a:rPr lang="nl-NL" dirty="0"/>
              <a:t>/berichten/vierde-media-revolutie-draait-om-manipulatie/</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14</a:t>
            </a:fld>
            <a:endParaRPr lang="nl-NL"/>
          </a:p>
        </p:txBody>
      </p:sp>
    </p:spTree>
    <p:extLst>
      <p:ext uri="{BB962C8B-B14F-4D97-AF65-F5344CB8AC3E}">
        <p14:creationId xmlns:p14="http://schemas.microsoft.com/office/powerpoint/2010/main" val="3019943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https://www.youtube.com/watch?v=oxTUC5I22LU&amp;ab_channel=LTE</a:t>
            </a:r>
            <a:r>
              <a:rPr lang="nl-NL" dirty="0"/>
              <a:t> </a:t>
            </a:r>
          </a:p>
        </p:txBody>
      </p:sp>
      <p:sp>
        <p:nvSpPr>
          <p:cNvPr id="4" name="Slide Number Placeholder 3"/>
          <p:cNvSpPr>
            <a:spLocks noGrp="1"/>
          </p:cNvSpPr>
          <p:nvPr>
            <p:ph type="sldNum" sz="quarter" idx="5"/>
          </p:nvPr>
        </p:nvSpPr>
        <p:spPr/>
        <p:txBody>
          <a:bodyPr/>
          <a:lstStyle/>
          <a:p>
            <a:fld id="{5EB975E7-4466-4875-9780-79F85FC725BE}" type="slidenum">
              <a:rPr lang="nl-NL" smtClean="0"/>
              <a:t>15</a:t>
            </a:fld>
            <a:endParaRPr lang="nl-NL"/>
          </a:p>
        </p:txBody>
      </p:sp>
    </p:spTree>
    <p:extLst>
      <p:ext uri="{BB962C8B-B14F-4D97-AF65-F5344CB8AC3E}">
        <p14:creationId xmlns:p14="http://schemas.microsoft.com/office/powerpoint/2010/main" val="2180034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eerste mediarevolutie die we hier bespreken (we slaan de spraak naar schrift revolutie over) zorgde ervoor dat tekst en beeld niet langer op één plek vast stonden en uniek waren, zoals de rotsschilderingen of zware kleitabletten. Door de drukpers kon tekst en beeld verspreid worden onder grote groepen en over een groot gebied. Daarnaast hoeven mensen niet meer samen te komen om nieuws uit te wisselen maar kan iets op een ander moment gelezen worden dan het opgeschreven werd. Dit zorgde ervoor dat nieuwsoverdracht niet meer plaats- en momentafhankelijk was en dan nieuws gemakkelijk verspreid kon worden.</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17</a:t>
            </a:fld>
            <a:endParaRPr lang="nl-NL"/>
          </a:p>
        </p:txBody>
      </p:sp>
    </p:spTree>
    <p:extLst>
      <p:ext uri="{BB962C8B-B14F-4D97-AF65-F5344CB8AC3E}">
        <p14:creationId xmlns:p14="http://schemas.microsoft.com/office/powerpoint/2010/main" val="551218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 komst van elektronische media werd het nog gemakkelijker om een boodschap snel over een langere afstand over nog grotere groepen te verspreiden. De telegraaf en later telefonie maakten het mogelijk om te communiceren over grote afstanden. Radio en televisie zorgden ervoor dat grote groepen mensen snel op de hoogte gebracht konden worden van nieuwswaardige berichten. Hiermee zijn de massamedia ontstaan. Dit zorgde voor een ‘democratisering van kennis’. Doordat in de loop der jaren steeds meer mensen een radio, televisie en telefoon in huis hadden was informatie niet alleen beschikbaar voor de rijke few maar toegankelijk voor iedereen. Er kon via deze media bijvoorbeeld campagne gevoerd worden voor verkiezingen maar ook de informatie die mensen tot hun beschikking hadden om hun keuzes op te baseren werd veel rijker en actueler.</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18</a:t>
            </a:fld>
            <a:endParaRPr lang="nl-NL"/>
          </a:p>
        </p:txBody>
      </p:sp>
    </p:spTree>
    <p:extLst>
      <p:ext uri="{BB962C8B-B14F-4D97-AF65-F5344CB8AC3E}">
        <p14:creationId xmlns:p14="http://schemas.microsoft.com/office/powerpoint/2010/main" val="4282396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Digitale media maakt het voor ‘iedereen’ mogelijk om naast content te consumeren, ook content te verspreiden. Dit zorgt voor een democratisering van de verspreiding (</a:t>
            </a:r>
            <a:r>
              <a:rPr lang="nl-NL" dirty="0" err="1"/>
              <a:t>distribution</a:t>
            </a:r>
            <a:r>
              <a:rPr lang="nl-NL" dirty="0"/>
              <a:t>). We zijn niet meer afhankelijk van grote mediabedrijven of nieuwszenders voor onze informatie, iedereen kan zender en ontvanger zijn.</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19</a:t>
            </a:fld>
            <a:endParaRPr lang="nl-NL"/>
          </a:p>
        </p:txBody>
      </p:sp>
    </p:spTree>
    <p:extLst>
      <p:ext uri="{BB962C8B-B14F-4D97-AF65-F5344CB8AC3E}">
        <p14:creationId xmlns:p14="http://schemas.microsoft.com/office/powerpoint/2010/main" val="2478446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Wat is echt en wat niet? Tijdens de laatste, huidige, mediarevolutie kan iedereen nieuwe dingen </a:t>
            </a:r>
            <a:r>
              <a:rPr lang="nl-NL" dirty="0" err="1"/>
              <a:t>crëeren</a:t>
            </a:r>
            <a:r>
              <a:rPr lang="nl-NL" dirty="0"/>
              <a:t>. Denk aan </a:t>
            </a:r>
            <a:r>
              <a:rPr lang="nl-NL" dirty="0" err="1"/>
              <a:t>ChatGPT</a:t>
            </a:r>
            <a:r>
              <a:rPr lang="nl-NL" dirty="0"/>
              <a:t> en andere AI-toepassingen maar ook aan snapchatfilters, </a:t>
            </a:r>
            <a:r>
              <a:rPr lang="nl-NL" dirty="0" err="1"/>
              <a:t>avatars</a:t>
            </a:r>
            <a:r>
              <a:rPr lang="nl-NL" dirty="0"/>
              <a:t>, </a:t>
            </a:r>
            <a:r>
              <a:rPr lang="nl-NL" dirty="0" err="1"/>
              <a:t>deepfakes</a:t>
            </a:r>
            <a:r>
              <a:rPr lang="nl-NL" dirty="0"/>
              <a:t>, enzovoorts.</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20</a:t>
            </a:fld>
            <a:endParaRPr lang="nl-NL"/>
          </a:p>
        </p:txBody>
      </p:sp>
    </p:spTree>
    <p:extLst>
      <p:ext uri="{BB962C8B-B14F-4D97-AF65-F5344CB8AC3E}">
        <p14:creationId xmlns:p14="http://schemas.microsoft.com/office/powerpoint/2010/main" val="3554252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Check: Snappen we de beoordelingscriteria?</a:t>
            </a:r>
          </a:p>
        </p:txBody>
      </p:sp>
      <p:sp>
        <p:nvSpPr>
          <p:cNvPr id="4" name="Slide Number Placeholder 3"/>
          <p:cNvSpPr>
            <a:spLocks noGrp="1"/>
          </p:cNvSpPr>
          <p:nvPr>
            <p:ph type="sldNum" sz="quarter" idx="5"/>
          </p:nvPr>
        </p:nvSpPr>
        <p:spPr/>
        <p:txBody>
          <a:bodyPr/>
          <a:lstStyle/>
          <a:p>
            <a:fld id="{5EB975E7-4466-4875-9780-79F85FC725BE}" type="slidenum">
              <a:rPr lang="nl-NL" smtClean="0"/>
              <a:t>21</a:t>
            </a:fld>
            <a:endParaRPr lang="nl-NL"/>
          </a:p>
        </p:txBody>
      </p:sp>
    </p:spTree>
    <p:extLst>
      <p:ext uri="{BB962C8B-B14F-4D97-AF65-F5344CB8AC3E}">
        <p14:creationId xmlns:p14="http://schemas.microsoft.com/office/powerpoint/2010/main" val="2415005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Een voorbeeld van een digitaal mediaproduct kan het internet zijn. Gezamenlijk bekijken in de klas: </a:t>
            </a:r>
            <a:r>
              <a:rPr lang="nl-NL" dirty="0" err="1"/>
              <a:t>https</a:t>
            </a:r>
            <a:r>
              <a:rPr lang="nl-NL" dirty="0"/>
              <a:t>://</a:t>
            </a:r>
            <a:r>
              <a:rPr lang="nl-NL" dirty="0" err="1"/>
              <a:t>www.youtube.com</a:t>
            </a:r>
            <a:r>
              <a:rPr lang="nl-NL" dirty="0"/>
              <a:t>/</a:t>
            </a:r>
            <a:r>
              <a:rPr lang="nl-NL" dirty="0" err="1"/>
              <a:t>watch?v</a:t>
            </a:r>
            <a:r>
              <a:rPr lang="nl-NL" dirty="0"/>
              <a:t>=21eFwbb48sE</a:t>
            </a:r>
          </a:p>
        </p:txBody>
      </p:sp>
      <p:sp>
        <p:nvSpPr>
          <p:cNvPr id="4" name="Slide Number Placeholder 3"/>
          <p:cNvSpPr>
            <a:spLocks noGrp="1"/>
          </p:cNvSpPr>
          <p:nvPr>
            <p:ph type="sldNum" sz="quarter" idx="5"/>
          </p:nvPr>
        </p:nvSpPr>
        <p:spPr/>
        <p:txBody>
          <a:bodyPr/>
          <a:lstStyle/>
          <a:p>
            <a:fld id="{5EB975E7-4466-4875-9780-79F85FC725BE}" type="slidenum">
              <a:rPr lang="nl-NL" smtClean="0"/>
              <a:t>22</a:t>
            </a:fld>
            <a:endParaRPr lang="nl-NL"/>
          </a:p>
        </p:txBody>
      </p:sp>
    </p:spTree>
    <p:extLst>
      <p:ext uri="{BB962C8B-B14F-4D97-AF65-F5344CB8AC3E}">
        <p14:creationId xmlns:p14="http://schemas.microsoft.com/office/powerpoint/2010/main" val="1057609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Studenten hebben de tijdlijn vormgegeven in illustrator. Nu wordt de tijdlijn uitgebreidt met een keuze voor een mediaproduct om de tijdlijn verder uit te diepen. Studenten kunnen dit vervolgens in een infographic, animatie, interactieve vorm gaan maken. </a:t>
            </a:r>
          </a:p>
        </p:txBody>
      </p:sp>
    </p:spTree>
    <p:extLst>
      <p:ext uri="{BB962C8B-B14F-4D97-AF65-F5344CB8AC3E}">
        <p14:creationId xmlns:p14="http://schemas.microsoft.com/office/powerpoint/2010/main" val="184798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err="1"/>
          </a:p>
        </p:txBody>
      </p:sp>
      <p:sp>
        <p:nvSpPr>
          <p:cNvPr id="4" name="Slide Number Placeholder 3"/>
          <p:cNvSpPr>
            <a:spLocks noGrp="1"/>
          </p:cNvSpPr>
          <p:nvPr>
            <p:ph type="sldNum" sz="quarter" idx="5"/>
          </p:nvPr>
        </p:nvSpPr>
        <p:spPr/>
        <p:txBody>
          <a:bodyPr/>
          <a:lstStyle/>
          <a:p>
            <a:fld id="{5EB975E7-4466-4875-9780-79F85FC725BE}" type="slidenum">
              <a:rPr lang="nl-NL" smtClean="0"/>
              <a:t>24</a:t>
            </a:fld>
            <a:endParaRPr lang="nl-NL"/>
          </a:p>
        </p:txBody>
      </p:sp>
    </p:spTree>
    <p:extLst>
      <p:ext uri="{BB962C8B-B14F-4D97-AF65-F5344CB8AC3E}">
        <p14:creationId xmlns:p14="http://schemas.microsoft.com/office/powerpoint/2010/main" val="91680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3</a:t>
            </a:fld>
            <a:endParaRPr lang="nl-NL"/>
          </a:p>
        </p:txBody>
      </p:sp>
    </p:spTree>
    <p:extLst>
      <p:ext uri="{BB962C8B-B14F-4D97-AF65-F5344CB8AC3E}">
        <p14:creationId xmlns:p14="http://schemas.microsoft.com/office/powerpoint/2010/main" val="308205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youtu.be</a:t>
            </a:r>
            <a:r>
              <a:rPr lang="nl-NL" dirty="0"/>
              <a:t>/20OThlb6JjI</a:t>
            </a:r>
          </a:p>
        </p:txBody>
      </p:sp>
      <p:sp>
        <p:nvSpPr>
          <p:cNvPr id="4" name="Slide Number Placeholder 3"/>
          <p:cNvSpPr>
            <a:spLocks noGrp="1"/>
          </p:cNvSpPr>
          <p:nvPr>
            <p:ph type="sldNum" sz="quarter" idx="5"/>
          </p:nvPr>
        </p:nvSpPr>
        <p:spPr/>
        <p:txBody>
          <a:bodyPr/>
          <a:lstStyle/>
          <a:p>
            <a:fld id="{5EB975E7-4466-4875-9780-79F85FC725BE}" type="slidenum">
              <a:rPr lang="nl-NL" smtClean="0"/>
              <a:t>25</a:t>
            </a:fld>
            <a:endParaRPr lang="nl-NL"/>
          </a:p>
        </p:txBody>
      </p:sp>
    </p:spTree>
    <p:extLst>
      <p:ext uri="{BB962C8B-B14F-4D97-AF65-F5344CB8AC3E}">
        <p14:creationId xmlns:p14="http://schemas.microsoft.com/office/powerpoint/2010/main" val="1377303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vimeo.com</a:t>
            </a:r>
            <a:r>
              <a:rPr lang="nl-NL" dirty="0"/>
              <a:t>/762082748</a:t>
            </a:r>
          </a:p>
        </p:txBody>
      </p:sp>
      <p:sp>
        <p:nvSpPr>
          <p:cNvPr id="4" name="Slide Number Placeholder 3"/>
          <p:cNvSpPr>
            <a:spLocks noGrp="1"/>
          </p:cNvSpPr>
          <p:nvPr>
            <p:ph type="sldNum" sz="quarter" idx="5"/>
          </p:nvPr>
        </p:nvSpPr>
        <p:spPr/>
        <p:txBody>
          <a:bodyPr/>
          <a:lstStyle/>
          <a:p>
            <a:fld id="{5EB975E7-4466-4875-9780-79F85FC725BE}" type="slidenum">
              <a:rPr lang="nl-NL" smtClean="0"/>
              <a:t>26</a:t>
            </a:fld>
            <a:endParaRPr lang="nl-NL"/>
          </a:p>
        </p:txBody>
      </p:sp>
    </p:spTree>
    <p:extLst>
      <p:ext uri="{BB962C8B-B14F-4D97-AF65-F5344CB8AC3E}">
        <p14:creationId xmlns:p14="http://schemas.microsoft.com/office/powerpoint/2010/main" val="995032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2229282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Vanaf hier gaan studenten zelfstandig aan de slag. Aan het einde van de les iedereen weer centraal om de voortgang te bespreken.</a:t>
            </a:r>
          </a:p>
        </p:txBody>
      </p:sp>
      <p:sp>
        <p:nvSpPr>
          <p:cNvPr id="4" name="Slide Number Placeholder 3"/>
          <p:cNvSpPr>
            <a:spLocks noGrp="1"/>
          </p:cNvSpPr>
          <p:nvPr>
            <p:ph type="sldNum" sz="quarter" idx="5"/>
          </p:nvPr>
        </p:nvSpPr>
        <p:spPr/>
        <p:txBody>
          <a:bodyPr/>
          <a:lstStyle/>
          <a:p>
            <a:fld id="{5EB975E7-4466-4875-9780-79F85FC725BE}" type="slidenum">
              <a:rPr lang="nl-NL" smtClean="0"/>
              <a:t>28</a:t>
            </a:fld>
            <a:endParaRPr lang="nl-NL"/>
          </a:p>
        </p:txBody>
      </p:sp>
    </p:spTree>
    <p:extLst>
      <p:ext uri="{BB962C8B-B14F-4D97-AF65-F5344CB8AC3E}">
        <p14:creationId xmlns:p14="http://schemas.microsoft.com/office/powerpoint/2010/main" val="68439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youtu.be</a:t>
            </a:r>
            <a:r>
              <a:rPr lang="nl-NL" dirty="0"/>
              <a:t>/-bVketPj5to</a:t>
            </a:r>
          </a:p>
        </p:txBody>
      </p:sp>
      <p:sp>
        <p:nvSpPr>
          <p:cNvPr id="4" name="Slide Number Placeholder 3"/>
          <p:cNvSpPr>
            <a:spLocks noGrp="1"/>
          </p:cNvSpPr>
          <p:nvPr>
            <p:ph type="sldNum" sz="quarter" idx="5"/>
          </p:nvPr>
        </p:nvSpPr>
        <p:spPr/>
        <p:txBody>
          <a:bodyPr/>
          <a:lstStyle/>
          <a:p>
            <a:fld id="{5EB975E7-4466-4875-9780-79F85FC725BE}" type="slidenum">
              <a:rPr lang="nl-NL" smtClean="0"/>
              <a:t>29</a:t>
            </a:fld>
            <a:endParaRPr lang="nl-NL"/>
          </a:p>
        </p:txBody>
      </p:sp>
    </p:spTree>
    <p:extLst>
      <p:ext uri="{BB962C8B-B14F-4D97-AF65-F5344CB8AC3E}">
        <p14:creationId xmlns:p14="http://schemas.microsoft.com/office/powerpoint/2010/main" val="2045227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youtu.be</a:t>
            </a:r>
            <a:r>
              <a:rPr lang="nl-NL" dirty="0"/>
              <a:t>/N29w7aldHpM</a:t>
            </a:r>
          </a:p>
        </p:txBody>
      </p:sp>
      <p:sp>
        <p:nvSpPr>
          <p:cNvPr id="4" name="Slide Number Placeholder 3"/>
          <p:cNvSpPr>
            <a:spLocks noGrp="1"/>
          </p:cNvSpPr>
          <p:nvPr>
            <p:ph type="sldNum" sz="quarter" idx="5"/>
          </p:nvPr>
        </p:nvSpPr>
        <p:spPr/>
        <p:txBody>
          <a:bodyPr/>
          <a:lstStyle/>
          <a:p>
            <a:fld id="{5EB975E7-4466-4875-9780-79F85FC725BE}" type="slidenum">
              <a:rPr lang="nl-NL" smtClean="0"/>
              <a:t>30</a:t>
            </a:fld>
            <a:endParaRPr lang="nl-NL"/>
          </a:p>
        </p:txBody>
      </p:sp>
    </p:spTree>
    <p:extLst>
      <p:ext uri="{BB962C8B-B14F-4D97-AF65-F5344CB8AC3E}">
        <p14:creationId xmlns:p14="http://schemas.microsoft.com/office/powerpoint/2010/main" val="2526624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youtu.be</a:t>
            </a:r>
            <a:r>
              <a:rPr lang="nl-NL" dirty="0"/>
              <a:t>/m_o99lJb-_4</a:t>
            </a:r>
          </a:p>
        </p:txBody>
      </p:sp>
      <p:sp>
        <p:nvSpPr>
          <p:cNvPr id="4" name="Slide Number Placeholder 3"/>
          <p:cNvSpPr>
            <a:spLocks noGrp="1"/>
          </p:cNvSpPr>
          <p:nvPr>
            <p:ph type="sldNum" sz="quarter" idx="5"/>
          </p:nvPr>
        </p:nvSpPr>
        <p:spPr/>
        <p:txBody>
          <a:bodyPr/>
          <a:lstStyle/>
          <a:p>
            <a:fld id="{5EB975E7-4466-4875-9780-79F85FC725BE}" type="slidenum">
              <a:rPr lang="nl-NL" smtClean="0"/>
              <a:t>31</a:t>
            </a:fld>
            <a:endParaRPr lang="nl-NL"/>
          </a:p>
        </p:txBody>
      </p:sp>
    </p:spTree>
    <p:extLst>
      <p:ext uri="{BB962C8B-B14F-4D97-AF65-F5344CB8AC3E}">
        <p14:creationId xmlns:p14="http://schemas.microsoft.com/office/powerpoint/2010/main" val="4116460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youtu.be</a:t>
            </a:r>
            <a:r>
              <a:rPr lang="nl-NL" dirty="0"/>
              <a:t>/QN5KOHH5gAM</a:t>
            </a:r>
          </a:p>
        </p:txBody>
      </p:sp>
      <p:sp>
        <p:nvSpPr>
          <p:cNvPr id="4" name="Slide Number Placeholder 3"/>
          <p:cNvSpPr>
            <a:spLocks noGrp="1"/>
          </p:cNvSpPr>
          <p:nvPr>
            <p:ph type="sldNum" sz="quarter" idx="5"/>
          </p:nvPr>
        </p:nvSpPr>
        <p:spPr/>
        <p:txBody>
          <a:bodyPr/>
          <a:lstStyle/>
          <a:p>
            <a:fld id="{5EB975E7-4466-4875-9780-79F85FC725BE}" type="slidenum">
              <a:rPr lang="nl-NL" smtClean="0"/>
              <a:t>32</a:t>
            </a:fld>
            <a:endParaRPr lang="nl-NL"/>
          </a:p>
        </p:txBody>
      </p:sp>
    </p:spTree>
    <p:extLst>
      <p:ext uri="{BB962C8B-B14F-4D97-AF65-F5344CB8AC3E}">
        <p14:creationId xmlns:p14="http://schemas.microsoft.com/office/powerpoint/2010/main" val="409127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b="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33</a:t>
            </a:fld>
            <a:endParaRPr lang="nl-NL"/>
          </a:p>
        </p:txBody>
      </p:sp>
    </p:spTree>
    <p:extLst>
      <p:ext uri="{BB962C8B-B14F-4D97-AF65-F5344CB8AC3E}">
        <p14:creationId xmlns:p14="http://schemas.microsoft.com/office/powerpoint/2010/main" val="127132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a:t>
            </a:fld>
            <a:endParaRPr lang="nl-NL"/>
          </a:p>
        </p:txBody>
      </p:sp>
    </p:spTree>
    <p:extLst>
      <p:ext uri="{BB962C8B-B14F-4D97-AF65-F5344CB8AC3E}">
        <p14:creationId xmlns:p14="http://schemas.microsoft.com/office/powerpoint/2010/main" val="245066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a:t>Werkvorm:</a:t>
            </a:r>
          </a:p>
          <a:p>
            <a:r>
              <a:rPr lang="nl-NL" b="0"/>
              <a:t>Even kort ophalen</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8</a:t>
            </a:fld>
            <a:endParaRPr lang="nl-NL"/>
          </a:p>
        </p:txBody>
      </p:sp>
    </p:spTree>
    <p:extLst>
      <p:ext uri="{BB962C8B-B14F-4D97-AF65-F5344CB8AC3E}">
        <p14:creationId xmlns:p14="http://schemas.microsoft.com/office/powerpoint/2010/main" val="356467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 klas redenen ophalen. Wat is het belang van enige kennis van (media)geschiedenis als ontwerper? Tijdens cursus 1 is ontwerpgeschiedenis aan bod geweest, wat hebben de studenten daaraan gehad?</a:t>
            </a:r>
          </a:p>
          <a:p>
            <a:endParaRPr lang="nl-NL" dirty="0"/>
          </a:p>
          <a:p>
            <a:r>
              <a:rPr lang="nl-NL" dirty="0"/>
              <a:t>Met kennis van context en de ontstaansgeschiedenis van verschillende veelgebruikte media krijg je inzicht in waarom bepaalde ontwikkelingen en ontwerpen wel aanslaan en andere niet. Ook biedt een kijkje in de geschiedenis een kijkje in de verlangens en angsten van de mens die vaak de drijvende kracht zijn achter het al dan niet accepteren van/of verlangen naar nieuwe media. </a:t>
            </a:r>
          </a:p>
          <a:p>
            <a:endParaRPr lang="nl-NL" dirty="0"/>
          </a:p>
          <a:p>
            <a:r>
              <a:rPr lang="nl-NL" dirty="0"/>
              <a:t>Het doel van het opdoen van basale kennis van media- en ontwerpgeschiedenis is tweeledig: enerzijds krijg je zo inzicht in wat van invloed was op het accepteren en adopteren van nieuwe media door de jaren heen, anderzijds krijg je inzicht in welke invloed het gebruik van die media op hun beurt op de samenleving hebben gehad. Hier kan je je als ontwerper dan toe verhouden door voor jezelf te bepalen welke invloed jij wilt hebben als ontwerper.</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9</a:t>
            </a:fld>
            <a:endParaRPr lang="nl-NL"/>
          </a:p>
        </p:txBody>
      </p:sp>
    </p:spTree>
    <p:extLst>
      <p:ext uri="{BB962C8B-B14F-4D97-AF65-F5344CB8AC3E}">
        <p14:creationId xmlns:p14="http://schemas.microsoft.com/office/powerpoint/2010/main" val="201536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Om te weten waarom de dingen zijn zoals ze nu zijn is het belangrijk om te weten waar het vandaan komt. Geschiedenis dus.</a:t>
            </a:r>
          </a:p>
        </p:txBody>
      </p:sp>
      <p:sp>
        <p:nvSpPr>
          <p:cNvPr id="4" name="Slide Number Placeholder 3"/>
          <p:cNvSpPr>
            <a:spLocks noGrp="1"/>
          </p:cNvSpPr>
          <p:nvPr>
            <p:ph type="sldNum" sz="quarter" idx="5"/>
          </p:nvPr>
        </p:nvSpPr>
        <p:spPr/>
        <p:txBody>
          <a:bodyPr/>
          <a:lstStyle/>
          <a:p>
            <a:fld id="{5EB975E7-4466-4875-9780-79F85FC725BE}" type="slidenum">
              <a:rPr lang="nl-NL" smtClean="0"/>
              <a:t>10</a:t>
            </a:fld>
            <a:endParaRPr lang="nl-NL"/>
          </a:p>
        </p:txBody>
      </p:sp>
    </p:spTree>
    <p:extLst>
      <p:ext uri="{BB962C8B-B14F-4D97-AF65-F5344CB8AC3E}">
        <p14:creationId xmlns:p14="http://schemas.microsoft.com/office/powerpoint/2010/main" val="1144581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11</a:t>
            </a:fld>
            <a:endParaRPr lang="nl-NL"/>
          </a:p>
        </p:txBody>
      </p:sp>
    </p:spTree>
    <p:extLst>
      <p:ext uri="{BB962C8B-B14F-4D97-AF65-F5344CB8AC3E}">
        <p14:creationId xmlns:p14="http://schemas.microsoft.com/office/powerpoint/2010/main" val="2327378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Wat hebben we gelezen? Wat is de link met mediageschiedenis en ons vakgebied? Wat zou je hiermee kunnen in je tijdlijn?</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12</a:t>
            </a:fld>
            <a:endParaRPr lang="nl-NL"/>
          </a:p>
        </p:txBody>
      </p:sp>
    </p:spTree>
    <p:extLst>
      <p:ext uri="{BB962C8B-B14F-4D97-AF65-F5344CB8AC3E}">
        <p14:creationId xmlns:p14="http://schemas.microsoft.com/office/powerpoint/2010/main" val="23439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Bron: </a:t>
            </a:r>
            <a:r>
              <a:rPr lang="nl-NL" dirty="0" err="1"/>
              <a:t>https</a:t>
            </a:r>
            <a:r>
              <a:rPr lang="nl-NL" dirty="0"/>
              <a:t>://</a:t>
            </a:r>
            <a:r>
              <a:rPr lang="nl-NL" dirty="0" err="1"/>
              <a:t>www.youtube.com</a:t>
            </a:r>
            <a:r>
              <a:rPr lang="nl-NL" dirty="0"/>
              <a:t>/</a:t>
            </a:r>
            <a:r>
              <a:rPr lang="nl-NL" dirty="0" err="1"/>
              <a:t>watch?v</a:t>
            </a:r>
            <a:r>
              <a:rPr lang="nl-NL" dirty="0"/>
              <a:t>=Ko6J9v1C9zE&amp;ab_channel=BBCRadio4</a:t>
            </a:r>
          </a:p>
          <a:p>
            <a:endParaRPr lang="nl-NL" dirty="0"/>
          </a:p>
          <a:p>
            <a:r>
              <a:rPr lang="nl-NL" dirty="0"/>
              <a:t>Marshall McLuhan is een bekend filosoof en mediawetenschapper die in de jaren ‘60 van de vorige eeuw al een kijk op media had waar mediawetenschappers tegenwoordig nog steeds mee werken. Volgens McLuhan ging het niet (alleen) om de inhoud van media maar juist om de media zelf. Deze media hebben met hun specifieke eigenschappen namelijk een bepaalde invloed op de samenleving en juist die invloed vond hij interessant. </a:t>
            </a:r>
          </a:p>
          <a:p>
            <a:endParaRPr lang="nl-NL" dirty="0"/>
          </a:p>
          <a:p>
            <a:r>
              <a:rPr lang="nl-NL" dirty="0"/>
              <a:t>Zie voor meer achtergrondinformatie: </a:t>
            </a:r>
            <a:r>
              <a:rPr lang="nl-NL" dirty="0" err="1"/>
              <a:t>https</a:t>
            </a:r>
            <a:r>
              <a:rPr lang="nl-NL" dirty="0"/>
              <a:t>://</a:t>
            </a:r>
            <a:r>
              <a:rPr lang="nl-NL" dirty="0" err="1"/>
              <a:t>runninginaforest.wordpress.com</a:t>
            </a:r>
            <a:r>
              <a:rPr lang="nl-NL" dirty="0"/>
              <a:t>/2016/02/12/marshall-mcluhan-the-medium-is-the-message-theories-every-careers-adviser-should-know/#:~:</a:t>
            </a:r>
            <a:r>
              <a:rPr lang="nl-NL" dirty="0" err="1"/>
              <a:t>text</a:t>
            </a:r>
            <a:r>
              <a:rPr lang="nl-NL" dirty="0"/>
              <a:t>=McLuhan%27s%20most%20famous%20idea%20is,anything%20we%20watch%20on%20it.</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13</a:t>
            </a:fld>
            <a:endParaRPr lang="nl-NL"/>
          </a:p>
        </p:txBody>
      </p:sp>
    </p:spTree>
    <p:extLst>
      <p:ext uri="{BB962C8B-B14F-4D97-AF65-F5344CB8AC3E}">
        <p14:creationId xmlns:p14="http://schemas.microsoft.com/office/powerpoint/2010/main" val="3892569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893235" y="5095875"/>
            <a:ext cx="8397864" cy="1009650"/>
          </a:xfrm>
        </p:spPr>
        <p:txBody>
          <a:bodyPr>
            <a:normAutofit/>
          </a:bodyPr>
          <a:lstStyle>
            <a:lvl1pPr marL="0" indent="0">
              <a:buNone/>
              <a:defRPr lang="en-GB" sz="2475" b="0" i="0" u="none" strike="noStrike" cap="all" spc="0" baseline="0" dirty="0">
                <a:ln>
                  <a:noFill/>
                </a:ln>
                <a:solidFill>
                  <a:srgbClr val="000000"/>
                </a:solidFill>
                <a:uFillTx/>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Medium"/>
              </a:defRPr>
            </a:lvl1pPr>
          </a:lstStyle>
          <a:p>
            <a:pPr lvl="0"/>
            <a:r>
              <a:rPr lang="nl-NL"/>
              <a:t>VOORBEELD VAN EEN ONDERTITEL</a:t>
            </a:r>
            <a:endParaRPr lang="en-GB"/>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893233" y="1196300"/>
            <a:ext cx="10458803" cy="588915"/>
          </a:xfrm>
        </p:spPr>
        <p:txBody>
          <a:bodyPr anchor="b">
            <a:noAutofit/>
          </a:bodyPr>
          <a:lstStyle>
            <a:lvl1pPr marL="0" indent="0">
              <a:buNone/>
              <a:defRPr lang="nl-NL" sz="1846" b="0" kern="1200" cap="all" baseline="0" dirty="0" smtClean="0">
                <a:solidFill>
                  <a:schemeClr val="tx2"/>
                </a:solidFill>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Demi Bold"/>
              </a:defRPr>
            </a:lvl1pPr>
          </a:lstStyle>
          <a:p>
            <a:pPr lvl="0"/>
            <a:r>
              <a:rPr lang="nl-NL"/>
              <a:t>NAAM OPLEIDING/ACADEMIE</a:t>
            </a:r>
          </a:p>
        </p:txBody>
      </p:sp>
      <p:sp>
        <p:nvSpPr>
          <p:cNvPr id="3" name="Tijdelijke aanduiding voor tekst 2">
            <a:extLst>
              <a:ext uri="{FF2B5EF4-FFF2-40B4-BE49-F238E27FC236}">
                <a16:creationId xmlns:a16="http://schemas.microsoft.com/office/drawing/2014/main" id="{D3983EC9-36B1-B744-A87D-1AA0BEB38BFB}"/>
              </a:ext>
            </a:extLst>
          </p:cNvPr>
          <p:cNvSpPr>
            <a:spLocks noGrp="1"/>
          </p:cNvSpPr>
          <p:nvPr>
            <p:ph type="body" sz="quarter" idx="13" hasCustomPrompt="1"/>
          </p:nvPr>
        </p:nvSpPr>
        <p:spPr>
          <a:xfrm>
            <a:off x="893234" y="2214000"/>
            <a:ext cx="10452100" cy="2808000"/>
          </a:xfrm>
        </p:spPr>
        <p:txBody>
          <a:bodyPr>
            <a:normAutofit/>
          </a:bodyPr>
          <a:lstStyle>
            <a:lvl1pPr marL="0" indent="0">
              <a:lnSpc>
                <a:spcPct val="80000"/>
              </a:lnSpc>
              <a:buNone/>
              <a:defRPr sz="6750" b="1" cap="all" baseline="0">
                <a:latin typeface="Avenir Next Condensed Medium" panose="020B0606020202020204" pitchFamily="34" charset="0"/>
              </a:defRPr>
            </a:lvl1pPr>
          </a:lstStyle>
          <a:p>
            <a:r>
              <a:rPr lang="nl-NL"/>
              <a:t>Titel van de presentatie</a:t>
            </a:r>
          </a:p>
        </p:txBody>
      </p:sp>
      <p:sp>
        <p:nvSpPr>
          <p:cNvPr id="7" name="Rechthoek 6">
            <a:extLst>
              <a:ext uri="{FF2B5EF4-FFF2-40B4-BE49-F238E27FC236}">
                <a16:creationId xmlns:a16="http://schemas.microsoft.com/office/drawing/2014/main" id="{401D1CB6-6B35-4216-835D-4B6D7DC10AA2}"/>
              </a:ext>
            </a:extLst>
          </p:cNvPr>
          <p:cNvSpPr/>
          <p:nvPr userDrawn="1"/>
        </p:nvSpPr>
        <p:spPr>
          <a:xfrm>
            <a:off x="9227489" y="5111778"/>
            <a:ext cx="2119048" cy="17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8570D387-A9DA-4389-8749-9601C83AD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589" y="5111779"/>
            <a:ext cx="2387821" cy="1836000"/>
          </a:xfrm>
          <a:prstGeom prst="rect">
            <a:avLst/>
          </a:prstGeom>
        </p:spPr>
      </p:pic>
    </p:spTree>
    <p:extLst>
      <p:ext uri="{BB962C8B-B14F-4D97-AF65-F5344CB8AC3E}">
        <p14:creationId xmlns:p14="http://schemas.microsoft.com/office/powerpoint/2010/main" val="35850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_">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13B7015-BB4D-A84E-84E4-520C33B85DF3}"/>
              </a:ext>
            </a:extLst>
          </p:cNvPr>
          <p:cNvSpPr>
            <a:spLocks noGrp="1"/>
          </p:cNvSpPr>
          <p:nvPr>
            <p:ph type="title" hasCustomPrompt="1"/>
          </p:nvPr>
        </p:nvSpPr>
        <p:spPr/>
        <p:txBody>
          <a:bodyPr anchor="b">
            <a:normAutofit/>
          </a:bodyPr>
          <a:lstStyle>
            <a:lvl1pPr>
              <a:defRPr sz="3200">
                <a:solidFill>
                  <a:schemeClr val="tx2"/>
                </a:solidFill>
              </a:defRPr>
            </a:lvl1pPr>
          </a:lstStyle>
          <a:p>
            <a:r>
              <a:rPr lang="nl-NL"/>
              <a:t>ONDERWERP / titel</a:t>
            </a:r>
          </a:p>
        </p:txBody>
      </p:sp>
      <p:sp>
        <p:nvSpPr>
          <p:cNvPr id="6" name="Tijdelijke aanduiding voor tekst 2"/>
          <p:cNvSpPr>
            <a:spLocks noGrp="1"/>
          </p:cNvSpPr>
          <p:nvPr>
            <p:ph type="body" sz="quarter" idx="11"/>
          </p:nvPr>
        </p:nvSpPr>
        <p:spPr>
          <a:xfrm>
            <a:off x="838200" y="1925638"/>
            <a:ext cx="105156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1B98C57B-182B-4B1A-8517-6B7CDA9A9E1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6315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24158585-8C9B-2444-8413-2968F1CB97F5}"/>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a:t>ONDERWERP / titel</a:t>
            </a:r>
          </a:p>
        </p:txBody>
      </p:sp>
      <p:sp>
        <p:nvSpPr>
          <p:cNvPr id="7" name="Tijdelijke aanduiding voor tekst 2"/>
          <p:cNvSpPr>
            <a:spLocks noGrp="1"/>
          </p:cNvSpPr>
          <p:nvPr>
            <p:ph type="body" sz="quarter" idx="11"/>
          </p:nvPr>
        </p:nvSpPr>
        <p:spPr>
          <a:xfrm>
            <a:off x="838200" y="1925638"/>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1D7D2143-8A99-4F87-AD10-03EFEAABE85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4674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6553203" y="1917701"/>
            <a:ext cx="4800600" cy="4248000"/>
          </a:xfrm>
        </p:spPr>
        <p:txBody>
          <a:bodyPr>
            <a:normAutofit/>
          </a:bodyPr>
          <a:lstStyle>
            <a:lvl1pPr marL="0" indent="0">
              <a:buNone/>
              <a:defRPr sz="1275">
                <a:latin typeface="Arial" panose="020B0604020202020204" pitchFamily="34" charset="0"/>
                <a:cs typeface="Arial" panose="020B0604020202020204" pitchFamily="34" charset="0"/>
              </a:defRPr>
            </a:lvl1pPr>
          </a:lstStyle>
          <a:p>
            <a:r>
              <a:rPr lang="nl-NL"/>
              <a:t>Klik op het pictogram als u een afbeelding wilt toevoegen</a:t>
            </a:r>
            <a:endParaRPr lang="en-GB"/>
          </a:p>
        </p:txBody>
      </p:sp>
      <p:sp>
        <p:nvSpPr>
          <p:cNvPr id="7" name="Titel 6">
            <a:extLst>
              <a:ext uri="{FF2B5EF4-FFF2-40B4-BE49-F238E27FC236}">
                <a16:creationId xmlns:a16="http://schemas.microsoft.com/office/drawing/2014/main" id="{70688633-6D41-064D-B005-BBA9338D0D94}"/>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a:t>ONDERWERP / titel</a:t>
            </a:r>
          </a:p>
        </p:txBody>
      </p:sp>
      <p:sp>
        <p:nvSpPr>
          <p:cNvPr id="8" name="Tijdelijke aanduiding voor tekst 2"/>
          <p:cNvSpPr>
            <a:spLocks noGrp="1"/>
          </p:cNvSpPr>
          <p:nvPr>
            <p:ph type="body" sz="quarter" idx="12"/>
          </p:nvPr>
        </p:nvSpPr>
        <p:spPr>
          <a:xfrm>
            <a:off x="838200" y="1926000"/>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02897271-9D30-452B-AAF1-F0E2E5634182}"/>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335136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6553200" y="1778435"/>
            <a:ext cx="4800600" cy="413103"/>
          </a:xfrm>
        </p:spPr>
        <p:txBody>
          <a:bodyPr anchor="ctr">
            <a:noAutofit/>
          </a:bodyPr>
          <a:lstStyle>
            <a:lvl1pPr marL="0" indent="0">
              <a:buNone/>
              <a:defRPr sz="2000" b="1" baseline="0"/>
            </a:lvl1pPr>
          </a:lstStyle>
          <a:p>
            <a:pPr lvl="0"/>
            <a:r>
              <a:rPr lang="nl-NL"/>
              <a:t>Klik voor </a:t>
            </a:r>
            <a:r>
              <a:rPr lang="nl-NL" err="1"/>
              <a:t>subkop</a:t>
            </a:r>
            <a:endParaRPr lang="en-GB"/>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838200" y="1778435"/>
            <a:ext cx="4800600" cy="413103"/>
          </a:xfrm>
        </p:spPr>
        <p:txBody>
          <a:bodyPr anchor="ctr">
            <a:noAutofit/>
          </a:bodyPr>
          <a:lstStyle>
            <a:lvl1pPr marL="0" indent="0">
              <a:buNone/>
              <a:defRPr sz="2000" b="1"/>
            </a:lvl1pPr>
          </a:lstStyle>
          <a:p>
            <a:pPr lvl="0"/>
            <a:r>
              <a:rPr lang="nl-NL"/>
              <a:t>Klik voor </a:t>
            </a:r>
            <a:r>
              <a:rPr lang="nl-NL" err="1"/>
              <a:t>subkop</a:t>
            </a:r>
            <a:endParaRPr lang="en-GB"/>
          </a:p>
        </p:txBody>
      </p:sp>
      <p:sp>
        <p:nvSpPr>
          <p:cNvPr id="8" name="Titel 6">
            <a:extLst>
              <a:ext uri="{FF2B5EF4-FFF2-40B4-BE49-F238E27FC236}">
                <a16:creationId xmlns:a16="http://schemas.microsoft.com/office/drawing/2014/main" id="{AB6897B6-1B30-8840-AEF5-653E3015C372}"/>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a:t>ONDERWERP / titel</a:t>
            </a:r>
          </a:p>
        </p:txBody>
      </p:sp>
      <p:sp>
        <p:nvSpPr>
          <p:cNvPr id="3" name="Tijdelijke aanduiding voor tekst 2"/>
          <p:cNvSpPr>
            <a:spLocks noGrp="1"/>
          </p:cNvSpPr>
          <p:nvPr>
            <p:ph type="body" sz="quarter" idx="18"/>
          </p:nvPr>
        </p:nvSpPr>
        <p:spPr>
          <a:xfrm>
            <a:off x="838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2" name="Tijdelijke aanduiding voor tekst 4"/>
          <p:cNvSpPr>
            <a:spLocks noGrp="1"/>
          </p:cNvSpPr>
          <p:nvPr>
            <p:ph type="body" sz="quarter" idx="19"/>
          </p:nvPr>
        </p:nvSpPr>
        <p:spPr>
          <a:xfrm>
            <a:off x="6553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25BC47CD-32CA-4434-A931-60298C186A0B}"/>
              </a:ext>
            </a:extLst>
          </p:cNvPr>
          <p:cNvSpPr>
            <a:spLocks noGrp="1"/>
          </p:cNvSpPr>
          <p:nvPr>
            <p:ph type="sldNum" sz="quarter" idx="20"/>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8130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p:nvSpPr>
        <p:spPr>
          <a:xfrm>
            <a:off x="3149600" y="733425"/>
            <a:ext cx="58928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3640216" y="5429602"/>
            <a:ext cx="4910667" cy="493713"/>
          </a:xfrm>
        </p:spPr>
        <p:txBody>
          <a:bodyPr anchor="b"/>
          <a:lstStyle>
            <a:lvl1pPr marL="0" indent="0">
              <a:spcBef>
                <a:spcPts val="0"/>
              </a:spcBef>
              <a:buNone/>
              <a:defRPr sz="1800" cap="all" baseline="0">
                <a:solidFill>
                  <a:schemeClr val="bg1"/>
                </a:solidFill>
              </a:defRPr>
            </a:lvl1pPr>
          </a:lstStyle>
          <a:p>
            <a:pPr lvl="0"/>
            <a:r>
              <a:rPr lang="nl-NL"/>
              <a:t>NAAM</a:t>
            </a:r>
            <a:endParaRPr lang="en-GB"/>
          </a:p>
        </p:txBody>
      </p:sp>
      <p:sp>
        <p:nvSpPr>
          <p:cNvPr id="3" name="Tijdelijke aanduiding voor tekst 2">
            <a:extLst>
              <a:ext uri="{FF2B5EF4-FFF2-40B4-BE49-F238E27FC236}">
                <a16:creationId xmlns:a16="http://schemas.microsoft.com/office/drawing/2014/main" id="{B0DA6865-FA7E-094E-A575-DAADE998A20B}"/>
              </a:ext>
            </a:extLst>
          </p:cNvPr>
          <p:cNvSpPr>
            <a:spLocks noGrp="1"/>
          </p:cNvSpPr>
          <p:nvPr>
            <p:ph type="body" sz="quarter" idx="12" hasCustomPrompt="1"/>
          </p:nvPr>
        </p:nvSpPr>
        <p:spPr>
          <a:xfrm>
            <a:off x="3640216" y="1628775"/>
            <a:ext cx="4910667" cy="3600450"/>
          </a:xfrm>
        </p:spPr>
        <p:txBody>
          <a:bodyPr>
            <a:normAutofit/>
          </a:bodyPr>
          <a:lstStyle>
            <a:lvl1pPr marL="0" indent="0">
              <a:spcBef>
                <a:spcPts val="0"/>
              </a:spcBef>
              <a:buNone/>
              <a:defRPr sz="2800" cap="all" baseline="0">
                <a:solidFill>
                  <a:schemeClr val="bg1"/>
                </a:solidFill>
              </a:defRPr>
            </a:lvl1pPr>
          </a:lstStyle>
          <a:p>
            <a:r>
              <a:rPr lang="nl-NL"/>
              <a:t>‘QUOTE’</a:t>
            </a:r>
          </a:p>
        </p:txBody>
      </p:sp>
      <p:pic>
        <p:nvPicPr>
          <p:cNvPr id="6" name="Afbeelding 2">
            <a:extLst>
              <a:ext uri="{FF2B5EF4-FFF2-40B4-BE49-F238E27FC236}">
                <a16:creationId xmlns:a16="http://schemas.microsoft.com/office/drawing/2014/main" id="{FFDA8079-95BD-45E3-8313-ABF6A59ED207}"/>
              </a:ext>
            </a:extLst>
          </p:cNvPr>
          <p:cNvPicPr>
            <a:picLocks noChangeAspect="1"/>
          </p:cNvPicPr>
          <p:nvPr userDrawn="1"/>
        </p:nvPicPr>
        <p:blipFill>
          <a:blip r:embed="rId2"/>
          <a:stretch>
            <a:fillRect/>
          </a:stretch>
        </p:blipFill>
        <p:spPr>
          <a:xfrm>
            <a:off x="3644574" y="601590"/>
            <a:ext cx="355939" cy="297299"/>
          </a:xfrm>
          <a:prstGeom prst="rect">
            <a:avLst/>
          </a:prstGeom>
        </p:spPr>
      </p:pic>
      <p:sp>
        <p:nvSpPr>
          <p:cNvPr id="2" name="Tijdelijke aanduiding voor dianummer 1">
            <a:extLst>
              <a:ext uri="{FF2B5EF4-FFF2-40B4-BE49-F238E27FC236}">
                <a16:creationId xmlns:a16="http://schemas.microsoft.com/office/drawing/2014/main" id="{904E24CA-A573-4CEE-A581-99C9D72CAA2A}"/>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96755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 en Afbeelding">
    <p:spTree>
      <p:nvGrpSpPr>
        <p:cNvPr id="1" name=""/>
        <p:cNvGrpSpPr/>
        <p:nvPr/>
      </p:nvGrpSpPr>
      <p:grpSpPr>
        <a:xfrm>
          <a:off x="0" y="0"/>
          <a:ext cx="0" cy="0"/>
          <a:chOff x="0" y="0"/>
          <a:chExt cx="0" cy="0"/>
        </a:xfrm>
      </p:grpSpPr>
      <p:sp>
        <p:nvSpPr>
          <p:cNvPr id="83" name="Tijdelijke aanduiding voor afbeelding 15"/>
          <p:cNvSpPr>
            <a:spLocks noGrp="1"/>
          </p:cNvSpPr>
          <p:nvPr>
            <p:ph type="pic" sz="half" idx="21"/>
          </p:nvPr>
        </p:nvSpPr>
        <p:spPr>
          <a:xfrm>
            <a:off x="6584950" y="1532249"/>
            <a:ext cx="4762500" cy="4611624"/>
          </a:xfrm>
          <a:prstGeom prst="rect">
            <a:avLst/>
          </a:prstGeom>
        </p:spPr>
        <p:txBody>
          <a:bodyPr lIns="91439" rIns="9143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Body Level One…"/>
          <p:cNvSpPr txBox="1">
            <a:spLocks noGrp="1"/>
          </p:cNvSpPr>
          <p:nvPr>
            <p:ph type="body" sz="half" idx="1"/>
          </p:nvPr>
        </p:nvSpPr>
        <p:spPr>
          <a:xfrm>
            <a:off x="844296" y="1534788"/>
            <a:ext cx="4762501" cy="46482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14888195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838200" y="365129"/>
            <a:ext cx="10515600" cy="1325563"/>
          </a:xfrm>
          <a:prstGeom prst="rect">
            <a:avLst/>
          </a:prstGeom>
        </p:spPr>
        <p:txBody>
          <a:bodyPr vert="horz" lIns="91440" tIns="45720" rIns="91440" bIns="45720" rtlCol="0" anchor="b">
            <a:normAutofit/>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pic>
        <p:nvPicPr>
          <p:cNvPr id="6" name="Afbeelding 5">
            <a:extLst>
              <a:ext uri="{FF2B5EF4-FFF2-40B4-BE49-F238E27FC236}">
                <a16:creationId xmlns:a16="http://schemas.microsoft.com/office/drawing/2014/main" id="{D2936B9B-9586-48DE-B845-C54BC129D8B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99687" y="6227764"/>
            <a:ext cx="1359194" cy="588915"/>
          </a:xfrm>
          <a:prstGeom prst="rect">
            <a:avLst/>
          </a:prstGeom>
        </p:spPr>
      </p:pic>
      <p:sp>
        <p:nvSpPr>
          <p:cNvPr id="7" name="Tijdelijke aanduiding voor dianummer 5">
            <a:extLst>
              <a:ext uri="{FF2B5EF4-FFF2-40B4-BE49-F238E27FC236}">
                <a16:creationId xmlns:a16="http://schemas.microsoft.com/office/drawing/2014/main" id="{AD4D3619-56D9-4271-9849-15E3BE0631EF}"/>
              </a:ext>
            </a:extLst>
          </p:cNvPr>
          <p:cNvSpPr>
            <a:spLocks noGrp="1"/>
          </p:cNvSpPr>
          <p:nvPr>
            <p:ph type="sldNum" sz="quarter" idx="4"/>
          </p:nvPr>
        </p:nvSpPr>
        <p:spPr>
          <a:xfrm>
            <a:off x="838200" y="6342598"/>
            <a:ext cx="1107478" cy="365125"/>
          </a:xfrm>
          <a:prstGeom prst="rect">
            <a:avLst/>
          </a:prstGeom>
        </p:spPr>
        <p:txBody>
          <a:bodyPr vert="horz" lIns="91440" tIns="45720" rIns="91440" bIns="45720" rtlCol="0" anchor="ctr"/>
          <a:lstStyle>
            <a:lvl1pPr algn="l">
              <a:defRPr sz="1200">
                <a:solidFill>
                  <a:schemeClr val="tx1"/>
                </a:solidFill>
              </a:defRPr>
            </a:lvl1pPr>
          </a:lstStyle>
          <a:p>
            <a:fld id="{FACE7509-F60A-4509-9491-CD4ED7B54EDD}" type="slidenum">
              <a:rPr lang="nl-NL" smtClean="0"/>
              <a:pPr/>
              <a:t>‹nr.›</a:t>
            </a:fld>
            <a:endParaRPr lang="nl-NL"/>
          </a:p>
        </p:txBody>
      </p:sp>
    </p:spTree>
    <p:extLst>
      <p:ext uri="{BB962C8B-B14F-4D97-AF65-F5344CB8AC3E}">
        <p14:creationId xmlns:p14="http://schemas.microsoft.com/office/powerpoint/2010/main" val="149637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514337" rtl="0" eaLnBrk="1" latinLnBrk="0" hangingPunct="1">
        <a:lnSpc>
          <a:spcPct val="90000"/>
        </a:lnSpc>
        <a:spcBef>
          <a:spcPct val="0"/>
        </a:spcBef>
        <a:buNone/>
        <a:defRPr lang="nl-NL" sz="3200" b="1" kern="1200" cap="all" baseline="0" dirty="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p:titleStyle>
    <p:body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Ko6J9v1C9zE?feature=oembed" TargetMode="Externa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xTUC5I22LU&amp;ab_channel=LT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21eFwbb48sE?feature=oembed" TargetMode="Externa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20OThlb6JjI?feature=oembed" TargetMode="Externa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player.vimeo.com/video/762082748?h=828f2d1a7e&amp;app_id=122963" TargetMode="Externa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bVketPj5to?feature=oembed" TargetMode="Externa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N29w7aldHpM?feature=oembed" TargetMode="Externa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m_o99lJb-_4?feature=oembed" TargetMode="Externa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QN5KOHH5gAM?feature=oembed" TargetMode="Externa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1"/>
          </p:nvPr>
        </p:nvSpPr>
        <p:spPr/>
        <p:txBody>
          <a:bodyPr vert="horz" lIns="91440" tIns="45720" rIns="91440" bIns="45720" rtlCol="0" anchor="t">
            <a:normAutofit/>
          </a:bodyPr>
          <a:lstStyle/>
          <a:p>
            <a:r>
              <a:rPr lang="nl-NL" sz="2450" dirty="0">
                <a:latin typeface="Avenir Next Condensed Medium"/>
              </a:rPr>
              <a:t>Cursus 4 – CMD &amp; Samenleving </a:t>
            </a:r>
            <a:endParaRPr lang="en-US" sz="2450" dirty="0">
              <a:latin typeface="Avenir Next Condensed Medium"/>
            </a:endParaRPr>
          </a:p>
          <a:p>
            <a:r>
              <a:rPr lang="nl-NL" sz="2450" dirty="0">
                <a:latin typeface="Avenir Next Condensed Medium"/>
              </a:rPr>
              <a:t>week 1</a:t>
            </a:r>
          </a:p>
        </p:txBody>
      </p:sp>
      <p:sp>
        <p:nvSpPr>
          <p:cNvPr id="6" name="Tijdelijke aanduiding voor tekst 5"/>
          <p:cNvSpPr>
            <a:spLocks noGrp="1"/>
          </p:cNvSpPr>
          <p:nvPr>
            <p:ph type="body" sz="quarter" idx="12"/>
          </p:nvPr>
        </p:nvSpPr>
        <p:spPr/>
        <p:txBody>
          <a:bodyPr/>
          <a:lstStyle/>
          <a:p>
            <a:r>
              <a:rPr lang="nl-NL"/>
              <a:t>Communicatie &amp; multimediadesign / Academie IT &amp; Mediadesign</a:t>
            </a:r>
          </a:p>
        </p:txBody>
      </p:sp>
      <p:sp>
        <p:nvSpPr>
          <p:cNvPr id="7" name="Tijdelijke aanduiding voor tekst 6"/>
          <p:cNvSpPr>
            <a:spLocks noGrp="1"/>
          </p:cNvSpPr>
          <p:nvPr>
            <p:ph type="body" sz="quarter" idx="13"/>
          </p:nvPr>
        </p:nvSpPr>
        <p:spPr/>
        <p:txBody>
          <a:bodyPr/>
          <a:lstStyle/>
          <a:p>
            <a:r>
              <a:rPr lang="nl-NL" dirty="0"/>
              <a:t>Mediageschiedenis - </a:t>
            </a:r>
          </a:p>
          <a:p>
            <a:r>
              <a:rPr lang="nl-NL" dirty="0"/>
              <a:t>4 mediarevoluties</a:t>
            </a:r>
          </a:p>
        </p:txBody>
      </p:sp>
    </p:spTree>
    <p:extLst>
      <p:ext uri="{BB962C8B-B14F-4D97-AF65-F5344CB8AC3E}">
        <p14:creationId xmlns:p14="http://schemas.microsoft.com/office/powerpoint/2010/main" val="307329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CC6ADF-1B2C-D91B-0A6B-0BC0CFBB4D93}"/>
              </a:ext>
            </a:extLst>
          </p:cNvPr>
          <p:cNvSpPr>
            <a:spLocks noGrp="1"/>
          </p:cNvSpPr>
          <p:nvPr>
            <p:ph type="body" sz="quarter" idx="11"/>
          </p:nvPr>
        </p:nvSpPr>
        <p:spPr/>
        <p:txBody>
          <a:bodyPr/>
          <a:lstStyle/>
          <a:p>
            <a:r>
              <a:rPr lang="nl-NL" dirty="0"/>
              <a:t>Carl </a:t>
            </a:r>
            <a:r>
              <a:rPr lang="nl-NL" dirty="0" err="1"/>
              <a:t>sagan</a:t>
            </a:r>
            <a:endParaRPr lang="nl-NL" dirty="0"/>
          </a:p>
        </p:txBody>
      </p:sp>
      <p:sp>
        <p:nvSpPr>
          <p:cNvPr id="3" name="Text Placeholder 2">
            <a:extLst>
              <a:ext uri="{FF2B5EF4-FFF2-40B4-BE49-F238E27FC236}">
                <a16:creationId xmlns:a16="http://schemas.microsoft.com/office/drawing/2014/main" id="{3FCD08AC-BF11-D6C9-450E-EA69D2AF4CCF}"/>
              </a:ext>
            </a:extLst>
          </p:cNvPr>
          <p:cNvSpPr>
            <a:spLocks noGrp="1"/>
          </p:cNvSpPr>
          <p:nvPr>
            <p:ph type="body" sz="quarter" idx="12"/>
          </p:nvPr>
        </p:nvSpPr>
        <p:spPr/>
        <p:txBody>
          <a:bodyPr/>
          <a:lstStyle/>
          <a:p>
            <a:r>
              <a:rPr lang="nl-NL" dirty="0"/>
              <a:t>‘</a:t>
            </a:r>
            <a:r>
              <a:rPr lang="nl-NL" dirty="0" err="1"/>
              <a:t>You</a:t>
            </a:r>
            <a:r>
              <a:rPr lang="nl-NL" dirty="0"/>
              <a:t> have </a:t>
            </a:r>
            <a:r>
              <a:rPr lang="nl-NL" dirty="0" err="1"/>
              <a:t>to</a:t>
            </a:r>
            <a:r>
              <a:rPr lang="nl-NL" dirty="0"/>
              <a:t> </a:t>
            </a:r>
            <a:r>
              <a:rPr lang="nl-NL" dirty="0" err="1"/>
              <a:t>know</a:t>
            </a:r>
            <a:r>
              <a:rPr lang="nl-NL" dirty="0"/>
              <a:t> </a:t>
            </a:r>
            <a:r>
              <a:rPr lang="nl-NL" dirty="0" err="1"/>
              <a:t>the</a:t>
            </a:r>
            <a:r>
              <a:rPr lang="nl-NL" dirty="0"/>
              <a:t> past </a:t>
            </a:r>
            <a:r>
              <a:rPr lang="nl-NL" dirty="0" err="1"/>
              <a:t>to</a:t>
            </a:r>
            <a:r>
              <a:rPr lang="nl-NL" dirty="0"/>
              <a:t> </a:t>
            </a:r>
            <a:r>
              <a:rPr lang="nl-NL" dirty="0" err="1"/>
              <a:t>understand</a:t>
            </a:r>
            <a:r>
              <a:rPr lang="nl-NL" dirty="0"/>
              <a:t> </a:t>
            </a:r>
            <a:r>
              <a:rPr lang="nl-NL" dirty="0" err="1"/>
              <a:t>the</a:t>
            </a:r>
            <a:r>
              <a:rPr lang="nl-NL" dirty="0"/>
              <a:t> present</a:t>
            </a:r>
          </a:p>
        </p:txBody>
      </p:sp>
      <p:sp>
        <p:nvSpPr>
          <p:cNvPr id="4" name="Slide Number Placeholder 3">
            <a:extLst>
              <a:ext uri="{FF2B5EF4-FFF2-40B4-BE49-F238E27FC236}">
                <a16:creationId xmlns:a16="http://schemas.microsoft.com/office/drawing/2014/main" id="{58257382-4605-BD13-3A27-09B13FD44BE9}"/>
              </a:ext>
            </a:extLst>
          </p:cNvPr>
          <p:cNvSpPr>
            <a:spLocks noGrp="1"/>
          </p:cNvSpPr>
          <p:nvPr>
            <p:ph type="sldNum" sz="quarter" idx="13"/>
          </p:nvPr>
        </p:nvSpPr>
        <p:spPr/>
        <p:txBody>
          <a:bodyPr/>
          <a:lstStyle/>
          <a:p>
            <a:fld id="{FACE7509-F60A-4509-9491-CD4ED7B54EDD}" type="slidenum">
              <a:rPr lang="nl-NL" smtClean="0"/>
              <a:pPr/>
              <a:t>10</a:t>
            </a:fld>
            <a:endParaRPr lang="nl-NL"/>
          </a:p>
        </p:txBody>
      </p:sp>
    </p:spTree>
    <p:extLst>
      <p:ext uri="{BB962C8B-B14F-4D97-AF65-F5344CB8AC3E}">
        <p14:creationId xmlns:p14="http://schemas.microsoft.com/office/powerpoint/2010/main" val="217506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dirty="0"/>
              <a:t>Mediageschiedenis</a:t>
            </a:r>
          </a:p>
        </p:txBody>
      </p:sp>
      <p:sp>
        <p:nvSpPr>
          <p:cNvPr id="3" name="Tijdelijke aanduiding voor tekst 2">
            <a:extLst>
              <a:ext uri="{FF2B5EF4-FFF2-40B4-BE49-F238E27FC236}">
                <a16:creationId xmlns:a16="http://schemas.microsoft.com/office/drawing/2014/main" id="{91A43A4D-185C-7909-E141-5788927B3740}"/>
              </a:ext>
            </a:extLst>
          </p:cNvPr>
          <p:cNvSpPr>
            <a:spLocks noGrp="1"/>
          </p:cNvSpPr>
          <p:nvPr>
            <p:ph type="body" sz="quarter" idx="11"/>
          </p:nvPr>
        </p:nvSpPr>
        <p:spPr/>
        <p:txBody>
          <a:bodyPr/>
          <a:lstStyle/>
          <a:p>
            <a:endParaRPr lang="nl-NL" dirty="0"/>
          </a:p>
          <a:p>
            <a:endParaRPr lang="nl-NL" dirty="0"/>
          </a:p>
        </p:txBody>
      </p:sp>
      <p:sp>
        <p:nvSpPr>
          <p:cNvPr id="4" name="Tijdelijke aanduiding voor dianummer 3">
            <a:extLst>
              <a:ext uri="{FF2B5EF4-FFF2-40B4-BE49-F238E27FC236}">
                <a16:creationId xmlns:a16="http://schemas.microsoft.com/office/drawing/2014/main" id="{B20B15FD-EB86-2ED9-ACAF-5AA851A69940}"/>
              </a:ext>
            </a:extLst>
          </p:cNvPr>
          <p:cNvSpPr>
            <a:spLocks noGrp="1"/>
          </p:cNvSpPr>
          <p:nvPr>
            <p:ph type="sldNum" sz="quarter" idx="12"/>
          </p:nvPr>
        </p:nvSpPr>
        <p:spPr/>
        <p:txBody>
          <a:bodyPr/>
          <a:lstStyle/>
          <a:p>
            <a:fld id="{FACE7509-F60A-4509-9491-CD4ED7B54EDD}" type="slidenum">
              <a:rPr lang="nl-NL" smtClean="0"/>
              <a:pPr/>
              <a:t>11</a:t>
            </a:fld>
            <a:endParaRPr lang="nl-NL"/>
          </a:p>
        </p:txBody>
      </p:sp>
      <p:sp>
        <p:nvSpPr>
          <p:cNvPr id="6" name="Tekstvak 5">
            <a:extLst>
              <a:ext uri="{FF2B5EF4-FFF2-40B4-BE49-F238E27FC236}">
                <a16:creationId xmlns:a16="http://schemas.microsoft.com/office/drawing/2014/main" id="{42931A3D-8F52-7380-A593-B2D466002D69}"/>
              </a:ext>
            </a:extLst>
          </p:cNvPr>
          <p:cNvSpPr txBox="1"/>
          <p:nvPr/>
        </p:nvSpPr>
        <p:spPr>
          <a:xfrm>
            <a:off x="838200" y="2403992"/>
            <a:ext cx="6096000" cy="646331"/>
          </a:xfrm>
          <a:prstGeom prst="rect">
            <a:avLst/>
          </a:prstGeom>
          <a:noFill/>
        </p:spPr>
        <p:txBody>
          <a:bodyPr wrap="square">
            <a:spAutoFit/>
          </a:bodyPr>
          <a:lstStyle/>
          <a:p>
            <a:r>
              <a:rPr lang="nl-NL" b="0" i="0" dirty="0" err="1">
                <a:solidFill>
                  <a:srgbClr val="C1001F"/>
                </a:solidFill>
                <a:effectLst/>
                <a:latin typeface="Gentium Plus"/>
              </a:rPr>
              <a:t>m</a:t>
            </a:r>
            <a:r>
              <a:rPr lang="nl-NL" b="0" i="0" u="sng" dirty="0" err="1">
                <a:solidFill>
                  <a:srgbClr val="C1001F"/>
                </a:solidFill>
                <a:effectLst/>
                <a:latin typeface="Gentium Plus"/>
              </a:rPr>
              <a:t>e</a:t>
            </a:r>
            <a:r>
              <a:rPr lang="nl-NL" b="0" i="0" dirty="0" err="1">
                <a:solidFill>
                  <a:srgbClr val="C1001F"/>
                </a:solidFill>
                <a:effectLst/>
                <a:latin typeface="Gentium Plus"/>
              </a:rPr>
              <a:t>·dia</a:t>
            </a:r>
            <a:r>
              <a:rPr lang="nl-NL" b="0" i="0" dirty="0">
                <a:solidFill>
                  <a:srgbClr val="555555"/>
                </a:solidFill>
                <a:effectLst/>
                <a:latin typeface="Arial" panose="020B0604020202020204" pitchFamily="34" charset="0"/>
              </a:rPr>
              <a:t> </a:t>
            </a:r>
            <a:r>
              <a:rPr lang="nl-NL" b="0" i="1" dirty="0">
                <a:solidFill>
                  <a:srgbClr val="555555"/>
                </a:solidFill>
                <a:effectLst/>
                <a:latin typeface="Arial" panose="020B0604020202020204" pitchFamily="34" charset="0"/>
              </a:rPr>
              <a:t>(meervoud)</a:t>
            </a:r>
            <a:r>
              <a:rPr lang="nl-NL" b="0" i="0" dirty="0">
                <a:solidFill>
                  <a:srgbClr val="555555"/>
                </a:solidFill>
                <a:effectLst/>
                <a:latin typeface="Arial" panose="020B0604020202020204" pitchFamily="34" charset="0"/>
              </a:rPr>
              <a:t> zie </a:t>
            </a:r>
            <a:r>
              <a:rPr lang="nl-NL" b="0" i="0" dirty="0">
                <a:solidFill>
                  <a:srgbClr val="C1001F"/>
                </a:solidFill>
                <a:effectLst/>
                <a:latin typeface="Gentium Plus"/>
              </a:rPr>
              <a:t>1</a:t>
            </a:r>
            <a:r>
              <a:rPr lang="nl-NL" b="0" i="0" u="none" strike="noStrike" dirty="0">
                <a:solidFill>
                  <a:srgbClr val="555555"/>
                </a:solidFill>
                <a:effectLst/>
                <a:latin typeface="Arial" panose="020B0604020202020204" pitchFamily="34" charset="0"/>
              </a:rPr>
              <a:t>medium</a:t>
            </a:r>
            <a:r>
              <a:rPr lang="nl-NL" b="1" i="0" dirty="0">
                <a:solidFill>
                  <a:srgbClr val="C1001F"/>
                </a:solidFill>
                <a:effectLst/>
                <a:latin typeface="Arial" panose="020B0604020202020204" pitchFamily="34" charset="0"/>
              </a:rPr>
              <a:t>1</a:t>
            </a:r>
            <a:r>
              <a:rPr lang="nl-NL" b="0" i="0" dirty="0">
                <a:solidFill>
                  <a:srgbClr val="555555"/>
                </a:solidFill>
                <a:effectLst/>
                <a:latin typeface="Arial" panose="020B0604020202020204" pitchFamily="34" charset="0"/>
              </a:rPr>
              <a:t>middelen om informatie over te dragen: radio, tv, pers, internet enz.</a:t>
            </a:r>
            <a:endParaRPr lang="nl-NL" dirty="0"/>
          </a:p>
        </p:txBody>
      </p:sp>
      <p:sp>
        <p:nvSpPr>
          <p:cNvPr id="7" name="Tekstvak 6">
            <a:extLst>
              <a:ext uri="{FF2B5EF4-FFF2-40B4-BE49-F238E27FC236}">
                <a16:creationId xmlns:a16="http://schemas.microsoft.com/office/drawing/2014/main" id="{55393960-2838-11F1-4778-2F6D064395EF}"/>
              </a:ext>
            </a:extLst>
          </p:cNvPr>
          <p:cNvSpPr txBox="1"/>
          <p:nvPr/>
        </p:nvSpPr>
        <p:spPr>
          <a:xfrm>
            <a:off x="838200" y="4057982"/>
            <a:ext cx="8174033" cy="646331"/>
          </a:xfrm>
          <a:prstGeom prst="rect">
            <a:avLst/>
          </a:prstGeom>
          <a:noFill/>
        </p:spPr>
        <p:txBody>
          <a:bodyPr wrap="none" rtlCol="0">
            <a:spAutoFit/>
          </a:bodyPr>
          <a:lstStyle/>
          <a:p>
            <a:r>
              <a:rPr lang="nl-NL" dirty="0"/>
              <a:t>Het begrijpen van het ontstaan van media helpt bij het begrijpen en bedenken </a:t>
            </a:r>
          </a:p>
          <a:p>
            <a:r>
              <a:rPr lang="nl-NL" dirty="0"/>
              <a:t>van nieuwe media en nieuwe media toepassingen.</a:t>
            </a:r>
          </a:p>
        </p:txBody>
      </p:sp>
    </p:spTree>
    <p:extLst>
      <p:ext uri="{BB962C8B-B14F-4D97-AF65-F5344CB8AC3E}">
        <p14:creationId xmlns:p14="http://schemas.microsoft.com/office/powerpoint/2010/main" val="312012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CA71EE-2676-DB14-2895-2219A27E6DD2}"/>
              </a:ext>
            </a:extLst>
          </p:cNvPr>
          <p:cNvSpPr>
            <a:spLocks noGrp="1"/>
          </p:cNvSpPr>
          <p:nvPr>
            <p:ph type="title"/>
          </p:nvPr>
        </p:nvSpPr>
        <p:spPr/>
        <p:txBody>
          <a:bodyPr/>
          <a:lstStyle/>
          <a:p>
            <a:r>
              <a:rPr lang="nl-NL" dirty="0">
                <a:latin typeface="Avenir Next Condensed Medium"/>
                <a:cs typeface="Arial"/>
              </a:rPr>
              <a:t> nabespreken stripboek sapiens </a:t>
            </a:r>
            <a:br>
              <a:rPr lang="nl-NL" dirty="0">
                <a:latin typeface="Avenir Next Condensed Medium"/>
                <a:cs typeface="Arial"/>
              </a:rPr>
            </a:br>
            <a:endParaRPr lang="nl-NL" dirty="0">
              <a:latin typeface="Avenir Next Condensed Medium"/>
              <a:cs typeface="Arial"/>
            </a:endParaRPr>
          </a:p>
        </p:txBody>
      </p:sp>
      <p:sp>
        <p:nvSpPr>
          <p:cNvPr id="3" name="Tijdelijke aanduiding voor tekst 2">
            <a:extLst>
              <a:ext uri="{FF2B5EF4-FFF2-40B4-BE49-F238E27FC236}">
                <a16:creationId xmlns:a16="http://schemas.microsoft.com/office/drawing/2014/main" id="{B27B9EBA-9288-AFCA-EC79-64D8E51BA9B5}"/>
              </a:ext>
            </a:extLst>
          </p:cNvPr>
          <p:cNvSpPr>
            <a:spLocks noGrp="1"/>
          </p:cNvSpPr>
          <p:nvPr>
            <p:ph type="body" sz="quarter" idx="11"/>
          </p:nvPr>
        </p:nvSpPr>
        <p:spPr/>
        <p:txBody>
          <a:bodyPr/>
          <a:lstStyle/>
          <a:p>
            <a:pPr marL="0" indent="0">
              <a:buNone/>
            </a:pPr>
            <a:endParaRPr lang="nl-NL" dirty="0"/>
          </a:p>
          <a:p>
            <a:r>
              <a:rPr lang="nl-NL" dirty="0"/>
              <a:t>Jullie hebben de Sapiens strip gelezen en de volgende vragen beantwoord: </a:t>
            </a:r>
          </a:p>
          <a:p>
            <a:endParaRPr lang="nl-NL" dirty="0"/>
          </a:p>
          <a:p>
            <a:r>
              <a:rPr lang="nl-NL" dirty="0"/>
              <a:t>Wat heeft dit te maken met mediageschiedenis?</a:t>
            </a:r>
          </a:p>
          <a:p>
            <a:r>
              <a:rPr lang="nl-NL" dirty="0"/>
              <a:t>Op welke manier zie je dit terug in de huidige samenleving?</a:t>
            </a:r>
          </a:p>
          <a:p>
            <a:endParaRPr lang="nl-NL" dirty="0"/>
          </a:p>
          <a:p>
            <a:pPr marL="0" indent="0">
              <a:buNone/>
            </a:pPr>
            <a:endParaRPr lang="nl-NL" dirty="0"/>
          </a:p>
        </p:txBody>
      </p:sp>
      <p:sp>
        <p:nvSpPr>
          <p:cNvPr id="4" name="Tijdelijke aanduiding voor dianummer 3">
            <a:extLst>
              <a:ext uri="{FF2B5EF4-FFF2-40B4-BE49-F238E27FC236}">
                <a16:creationId xmlns:a16="http://schemas.microsoft.com/office/drawing/2014/main" id="{26365258-7D60-3269-0B36-C3A3CBD8DAF6}"/>
              </a:ext>
            </a:extLst>
          </p:cNvPr>
          <p:cNvSpPr>
            <a:spLocks noGrp="1"/>
          </p:cNvSpPr>
          <p:nvPr>
            <p:ph type="sldNum" sz="quarter" idx="12"/>
          </p:nvPr>
        </p:nvSpPr>
        <p:spPr/>
        <p:txBody>
          <a:bodyPr/>
          <a:lstStyle/>
          <a:p>
            <a:fld id="{FACE7509-F60A-4509-9491-CD4ED7B54EDD}" type="slidenum">
              <a:rPr lang="nl-NL" smtClean="0"/>
              <a:pPr/>
              <a:t>12</a:t>
            </a:fld>
            <a:endParaRPr lang="nl-NL"/>
          </a:p>
        </p:txBody>
      </p:sp>
    </p:spTree>
    <p:extLst>
      <p:ext uri="{BB962C8B-B14F-4D97-AF65-F5344CB8AC3E}">
        <p14:creationId xmlns:p14="http://schemas.microsoft.com/office/powerpoint/2010/main" val="17920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5B2C8B-FB7F-06C5-53D8-C4556BB79C0F}"/>
              </a:ext>
            </a:extLst>
          </p:cNvPr>
          <p:cNvSpPr>
            <a:spLocks noGrp="1"/>
          </p:cNvSpPr>
          <p:nvPr>
            <p:ph type="title"/>
          </p:nvPr>
        </p:nvSpPr>
        <p:spPr/>
        <p:txBody>
          <a:bodyPr/>
          <a:lstStyle/>
          <a:p>
            <a:r>
              <a:rPr lang="nl-NL" dirty="0"/>
              <a:t>“The medium is </a:t>
            </a:r>
            <a:r>
              <a:rPr lang="nl-NL" dirty="0" err="1"/>
              <a:t>the</a:t>
            </a:r>
            <a:r>
              <a:rPr lang="nl-NL" dirty="0"/>
              <a:t> </a:t>
            </a:r>
            <a:r>
              <a:rPr lang="nl-NL" dirty="0" err="1"/>
              <a:t>message</a:t>
            </a:r>
            <a:r>
              <a:rPr lang="nl-NL" dirty="0"/>
              <a:t>” - Marshall McLuhan</a:t>
            </a:r>
          </a:p>
        </p:txBody>
      </p:sp>
      <p:sp>
        <p:nvSpPr>
          <p:cNvPr id="3" name="Tijdelijke aanduiding voor tekst 2">
            <a:extLst>
              <a:ext uri="{FF2B5EF4-FFF2-40B4-BE49-F238E27FC236}">
                <a16:creationId xmlns:a16="http://schemas.microsoft.com/office/drawing/2014/main" id="{E32924A3-35C5-D622-0EE2-623F04DB82A0}"/>
              </a:ext>
            </a:extLst>
          </p:cNvPr>
          <p:cNvSpPr>
            <a:spLocks noGrp="1"/>
          </p:cNvSpPr>
          <p:nvPr>
            <p:ph type="body" sz="quarter" idx="11"/>
          </p:nvPr>
        </p:nvSpPr>
        <p:spPr/>
        <p:txBody>
          <a:bodyPr/>
          <a:lstStyle/>
          <a:p>
            <a:endParaRPr lang="nl-NL" dirty="0"/>
          </a:p>
        </p:txBody>
      </p:sp>
      <p:sp>
        <p:nvSpPr>
          <p:cNvPr id="4" name="Tijdelijke aanduiding voor dianummer 3">
            <a:extLst>
              <a:ext uri="{FF2B5EF4-FFF2-40B4-BE49-F238E27FC236}">
                <a16:creationId xmlns:a16="http://schemas.microsoft.com/office/drawing/2014/main" id="{2BF58134-6EB8-838E-9F98-9CD3003CB4D6}"/>
              </a:ext>
            </a:extLst>
          </p:cNvPr>
          <p:cNvSpPr>
            <a:spLocks noGrp="1"/>
          </p:cNvSpPr>
          <p:nvPr>
            <p:ph type="sldNum" sz="quarter" idx="12"/>
          </p:nvPr>
        </p:nvSpPr>
        <p:spPr/>
        <p:txBody>
          <a:bodyPr/>
          <a:lstStyle/>
          <a:p>
            <a:fld id="{FACE7509-F60A-4509-9491-CD4ED7B54EDD}" type="slidenum">
              <a:rPr lang="nl-NL" smtClean="0"/>
              <a:pPr/>
              <a:t>13</a:t>
            </a:fld>
            <a:endParaRPr lang="nl-NL"/>
          </a:p>
        </p:txBody>
      </p:sp>
      <p:pic>
        <p:nvPicPr>
          <p:cNvPr id="9" name="Onlinemedia 8" descr="The Medium is the Message">
            <a:hlinkClick r:id="" action="ppaction://media"/>
            <a:extLst>
              <a:ext uri="{FF2B5EF4-FFF2-40B4-BE49-F238E27FC236}">
                <a16:creationId xmlns:a16="http://schemas.microsoft.com/office/drawing/2014/main" id="{A66FB570-1F57-755D-F9FF-338C88D930DC}"/>
              </a:ext>
            </a:extLst>
          </p:cNvPr>
          <p:cNvPicPr>
            <a:picLocks noRot="1" noChangeAspect="1"/>
          </p:cNvPicPr>
          <p:nvPr>
            <a:videoFile r:link="rId1"/>
          </p:nvPr>
        </p:nvPicPr>
        <p:blipFill>
          <a:blip r:embed="rId4"/>
          <a:stretch>
            <a:fillRect/>
          </a:stretch>
        </p:blipFill>
        <p:spPr>
          <a:xfrm>
            <a:off x="2386982" y="2066927"/>
            <a:ext cx="7418036" cy="4191191"/>
          </a:xfrm>
          <a:prstGeom prst="rect">
            <a:avLst/>
          </a:prstGeom>
        </p:spPr>
      </p:pic>
    </p:spTree>
    <p:extLst>
      <p:ext uri="{BB962C8B-B14F-4D97-AF65-F5344CB8AC3E}">
        <p14:creationId xmlns:p14="http://schemas.microsoft.com/office/powerpoint/2010/main" val="20515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dirty="0"/>
              <a:t>Mediageschiedenis: 4 mediarevoluties</a:t>
            </a:r>
          </a:p>
        </p:txBody>
      </p:sp>
      <p:sp>
        <p:nvSpPr>
          <p:cNvPr id="3" name="Tijdelijke aanduiding voor tekst 2">
            <a:extLst>
              <a:ext uri="{FF2B5EF4-FFF2-40B4-BE49-F238E27FC236}">
                <a16:creationId xmlns:a16="http://schemas.microsoft.com/office/drawing/2014/main" id="{91A43A4D-185C-7909-E141-5788927B3740}"/>
              </a:ext>
            </a:extLst>
          </p:cNvPr>
          <p:cNvSpPr>
            <a:spLocks noGrp="1"/>
          </p:cNvSpPr>
          <p:nvPr>
            <p:ph type="body" sz="quarter" idx="11"/>
          </p:nvPr>
        </p:nvSpPr>
        <p:spPr/>
        <p:txBody>
          <a:bodyPr vert="horz" lIns="91440" tIns="45720" rIns="91440" bIns="45720" rtlCol="0" anchor="t">
            <a:normAutofit/>
          </a:bodyPr>
          <a:lstStyle/>
          <a:p>
            <a:pPr marL="179705" indent="-179705"/>
            <a:r>
              <a:rPr lang="nl-NL" dirty="0"/>
              <a:t>Media zijn al lang in ontwikkeling. Elke stap in die ontwikkeling maakte weer nieuwe dingen mogelijk. </a:t>
            </a:r>
            <a:endParaRPr lang="en-US"/>
          </a:p>
          <a:p>
            <a:pPr marL="179705" indent="-179705"/>
            <a:r>
              <a:rPr lang="nl-NL" dirty="0">
                <a:latin typeface="Arial"/>
                <a:cs typeface="Arial"/>
              </a:rPr>
              <a:t>Om die geschiedenis overzichtelijk te maken is deze door mediawetenschappers opgedeeld in verschillende revoluties. De ene spreekt van 5 revoluties, de ander van 4. Wij richten ons op de volgende 4 revoluties, voorafgegaan door de bovenste in de lijst:</a:t>
            </a:r>
          </a:p>
          <a:p>
            <a:pPr marL="179705" indent="-179705">
              <a:buFont typeface="Arial" panose="020B0604020202020204" pitchFamily="34" charset="0"/>
              <a:buChar char="•"/>
            </a:pPr>
            <a:endParaRPr lang="nl-NL" dirty="0"/>
          </a:p>
          <a:p>
            <a:pPr marL="742950" lvl="1" indent="-285750">
              <a:buFont typeface="Arial" panose="020B0604020202020204" pitchFamily="34" charset="0"/>
              <a:buChar char="•"/>
            </a:pPr>
            <a:r>
              <a:rPr lang="nl-NL" dirty="0"/>
              <a:t>(1e - van spraak naar schrift)</a:t>
            </a:r>
          </a:p>
          <a:p>
            <a:pPr marL="742950" lvl="1" indent="-285750">
              <a:buFont typeface="Arial" panose="020B0604020202020204" pitchFamily="34" charset="0"/>
              <a:buChar char="•"/>
            </a:pPr>
            <a:r>
              <a:rPr lang="nl-NL" dirty="0"/>
              <a:t>1e - gedrukt en verspreid – vanaf 1450</a:t>
            </a:r>
          </a:p>
          <a:p>
            <a:pPr marL="742950" lvl="1" indent="-285750">
              <a:buFont typeface="Arial" panose="020B0604020202020204" pitchFamily="34" charset="0"/>
              <a:buChar char="•"/>
            </a:pPr>
            <a:r>
              <a:rPr lang="nl-NL" dirty="0"/>
              <a:t>2e - telegraaf tot televisie – audiovisuele of elektronische revolutie  - vanaf 1840</a:t>
            </a:r>
          </a:p>
          <a:p>
            <a:pPr marL="742950" lvl="1" indent="-285750">
              <a:buFont typeface="Arial" panose="020B0604020202020204" pitchFamily="34" charset="0"/>
              <a:buChar char="•"/>
            </a:pPr>
            <a:r>
              <a:rPr lang="nl-NL" dirty="0"/>
              <a:t>3e - digitale revolutie – vanaf jaren ‘90 van de 20</a:t>
            </a:r>
            <a:r>
              <a:rPr lang="nl-NL" baseline="30000" dirty="0"/>
              <a:t>e</a:t>
            </a:r>
            <a:r>
              <a:rPr lang="nl-NL" dirty="0"/>
              <a:t> eeuw</a:t>
            </a:r>
          </a:p>
          <a:p>
            <a:pPr marL="742950" lvl="1" indent="-285750">
              <a:buFont typeface="Arial" panose="020B0604020202020204" pitchFamily="34" charset="0"/>
              <a:buChar char="•"/>
            </a:pPr>
            <a:r>
              <a:rPr lang="nl-NL" dirty="0"/>
              <a:t>4e - synthetische revolutie – nu</a:t>
            </a:r>
          </a:p>
          <a:p>
            <a:pPr marL="179705" indent="-179705"/>
            <a:endParaRPr lang="nl-NL" dirty="0"/>
          </a:p>
        </p:txBody>
      </p:sp>
      <p:sp>
        <p:nvSpPr>
          <p:cNvPr id="4" name="Tijdelijke aanduiding voor dianummer 3">
            <a:extLst>
              <a:ext uri="{FF2B5EF4-FFF2-40B4-BE49-F238E27FC236}">
                <a16:creationId xmlns:a16="http://schemas.microsoft.com/office/drawing/2014/main" id="{B20B15FD-EB86-2ED9-ACAF-5AA851A69940}"/>
              </a:ext>
            </a:extLst>
          </p:cNvPr>
          <p:cNvSpPr>
            <a:spLocks noGrp="1"/>
          </p:cNvSpPr>
          <p:nvPr>
            <p:ph type="sldNum" sz="quarter" idx="12"/>
          </p:nvPr>
        </p:nvSpPr>
        <p:spPr/>
        <p:txBody>
          <a:bodyPr/>
          <a:lstStyle/>
          <a:p>
            <a:fld id="{FACE7509-F60A-4509-9491-CD4ED7B54EDD}" type="slidenum">
              <a:rPr lang="nl-NL" smtClean="0"/>
              <a:pPr/>
              <a:t>14</a:t>
            </a:fld>
            <a:endParaRPr lang="nl-NL"/>
          </a:p>
        </p:txBody>
      </p:sp>
    </p:spTree>
    <p:extLst>
      <p:ext uri="{BB962C8B-B14F-4D97-AF65-F5344CB8AC3E}">
        <p14:creationId xmlns:p14="http://schemas.microsoft.com/office/powerpoint/2010/main" val="254058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2C114DF-257F-1F42-70C7-D834462D513F}"/>
              </a:ext>
            </a:extLst>
          </p:cNvPr>
          <p:cNvSpPr>
            <a:spLocks noGrp="1"/>
          </p:cNvSpPr>
          <p:nvPr>
            <p:ph type="body" sz="quarter" idx="11"/>
          </p:nvPr>
        </p:nvSpPr>
        <p:spPr>
          <a:xfrm>
            <a:off x="838200" y="5808512"/>
            <a:ext cx="10515600" cy="365125"/>
          </a:xfrm>
        </p:spPr>
        <p:txBody>
          <a:bodyPr>
            <a:normAutofit fontScale="92500" lnSpcReduction="20000"/>
          </a:bodyPr>
          <a:lstStyle/>
          <a:p>
            <a:r>
              <a:rPr lang="nl-NL" dirty="0"/>
              <a:t>Bron: </a:t>
            </a:r>
            <a:r>
              <a:rPr lang="nl-NL" dirty="0">
                <a:hlinkClick r:id="rId3"/>
              </a:rPr>
              <a:t>https://www.youtube.com/watch?v=oxTUC5I22LU&amp;ab_channel=LTE</a:t>
            </a:r>
            <a:r>
              <a:rPr lang="nl-NL" dirty="0"/>
              <a:t> </a:t>
            </a:r>
          </a:p>
        </p:txBody>
      </p:sp>
      <p:sp>
        <p:nvSpPr>
          <p:cNvPr id="4" name="Tijdelijke aanduiding voor dianummer 3">
            <a:extLst>
              <a:ext uri="{FF2B5EF4-FFF2-40B4-BE49-F238E27FC236}">
                <a16:creationId xmlns:a16="http://schemas.microsoft.com/office/drawing/2014/main" id="{F121E200-7A7F-D985-C5D7-B862B376F6E1}"/>
              </a:ext>
            </a:extLst>
          </p:cNvPr>
          <p:cNvSpPr>
            <a:spLocks noGrp="1"/>
          </p:cNvSpPr>
          <p:nvPr>
            <p:ph type="sldNum" sz="quarter" idx="12"/>
          </p:nvPr>
        </p:nvSpPr>
        <p:spPr/>
        <p:txBody>
          <a:bodyPr/>
          <a:lstStyle/>
          <a:p>
            <a:fld id="{FACE7509-F60A-4509-9491-CD4ED7B54EDD}" type="slidenum">
              <a:rPr lang="nl-NL" smtClean="0"/>
              <a:pPr/>
              <a:t>15</a:t>
            </a:fld>
            <a:endParaRPr lang="nl-NL"/>
          </a:p>
        </p:txBody>
      </p:sp>
      <p:pic>
        <p:nvPicPr>
          <p:cNvPr id="6" name="Afbeelding 5" descr="Afbeelding met logo&#10;&#10;Automatisch gegenereerde beschrijving">
            <a:hlinkClick r:id="rId3"/>
            <a:extLst>
              <a:ext uri="{FF2B5EF4-FFF2-40B4-BE49-F238E27FC236}">
                <a16:creationId xmlns:a16="http://schemas.microsoft.com/office/drawing/2014/main" id="{6868962A-BC2B-CBC8-81A6-0CA698F0790C}"/>
              </a:ext>
            </a:extLst>
          </p:cNvPr>
          <p:cNvPicPr>
            <a:picLocks noChangeAspect="1"/>
          </p:cNvPicPr>
          <p:nvPr/>
        </p:nvPicPr>
        <p:blipFill>
          <a:blip r:embed="rId4"/>
          <a:stretch>
            <a:fillRect/>
          </a:stretch>
        </p:blipFill>
        <p:spPr>
          <a:xfrm>
            <a:off x="2209800" y="1027910"/>
            <a:ext cx="7772400" cy="4370873"/>
          </a:xfrm>
          <a:prstGeom prst="rect">
            <a:avLst/>
          </a:prstGeom>
        </p:spPr>
      </p:pic>
    </p:spTree>
    <p:extLst>
      <p:ext uri="{BB962C8B-B14F-4D97-AF65-F5344CB8AC3E}">
        <p14:creationId xmlns:p14="http://schemas.microsoft.com/office/powerpoint/2010/main" val="166592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a:t>4 mediarevoluties</a:t>
            </a:r>
          </a:p>
        </p:txBody>
      </p:sp>
      <p:pic>
        <p:nvPicPr>
          <p:cNvPr id="1026" name="Picture 2">
            <a:extLst>
              <a:ext uri="{FF2B5EF4-FFF2-40B4-BE49-F238E27FC236}">
                <a16:creationId xmlns:a16="http://schemas.microsoft.com/office/drawing/2014/main" id="{7F7B0CC6-DF52-93F9-ABAB-A47B5B933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8769"/>
            <a:ext cx="12192000" cy="3741737"/>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F6912E2C-FE80-EEB5-2A7D-4C33ACC1437E}"/>
              </a:ext>
            </a:extLst>
          </p:cNvPr>
          <p:cNvSpPr txBox="1"/>
          <p:nvPr/>
        </p:nvSpPr>
        <p:spPr>
          <a:xfrm>
            <a:off x="838199" y="6085417"/>
            <a:ext cx="9331411" cy="276999"/>
          </a:xfrm>
          <a:prstGeom prst="rect">
            <a:avLst/>
          </a:prstGeom>
          <a:noFill/>
        </p:spPr>
        <p:txBody>
          <a:bodyPr wrap="square">
            <a:spAutoFit/>
          </a:bodyPr>
          <a:lstStyle/>
          <a:p>
            <a:r>
              <a:rPr lang="nl-NL" sz="1200" dirty="0"/>
              <a:t>Bron: </a:t>
            </a:r>
            <a:r>
              <a:rPr lang="nl-NL" sz="1200" dirty="0" err="1"/>
              <a:t>https</a:t>
            </a:r>
            <a:r>
              <a:rPr lang="nl-NL" sz="1200" dirty="0"/>
              <a:t>://</a:t>
            </a:r>
            <a:r>
              <a:rPr lang="nl-NL" sz="1200" dirty="0" err="1"/>
              <a:t>www.marketingfacts.nl</a:t>
            </a:r>
            <a:r>
              <a:rPr lang="nl-NL" sz="1200" dirty="0"/>
              <a:t>/berichten/vierde-media-revolutie-draait-om-manipulatie/</a:t>
            </a:r>
          </a:p>
        </p:txBody>
      </p:sp>
    </p:spTree>
    <p:extLst>
      <p:ext uri="{BB962C8B-B14F-4D97-AF65-F5344CB8AC3E}">
        <p14:creationId xmlns:p14="http://schemas.microsoft.com/office/powerpoint/2010/main" val="245909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a:t>4 mediarevoluties</a:t>
            </a:r>
            <a:r>
              <a:rPr lang="nl-NL" dirty="0"/>
              <a:t>: analoge media</a:t>
            </a:r>
            <a:endParaRPr lang="nl-NL"/>
          </a:p>
        </p:txBody>
      </p:sp>
      <p:sp>
        <p:nvSpPr>
          <p:cNvPr id="7" name="Text Placeholder 6">
            <a:extLst>
              <a:ext uri="{FF2B5EF4-FFF2-40B4-BE49-F238E27FC236}">
                <a16:creationId xmlns:a16="http://schemas.microsoft.com/office/drawing/2014/main" id="{CF1A44EE-0684-F8DC-6EB0-494E4C9D8103}"/>
              </a:ext>
            </a:extLst>
          </p:cNvPr>
          <p:cNvSpPr>
            <a:spLocks noGrp="1"/>
          </p:cNvSpPr>
          <p:nvPr>
            <p:ph type="body" sz="quarter" idx="12"/>
          </p:nvPr>
        </p:nvSpPr>
        <p:spPr/>
        <p:txBody>
          <a:bodyPr/>
          <a:lstStyle/>
          <a:p>
            <a:r>
              <a:rPr lang="nl-NL" dirty="0"/>
              <a:t>Tekst en beeld verspreiden over grote groepen en over een groot gebied</a:t>
            </a:r>
          </a:p>
        </p:txBody>
      </p:sp>
      <p:pic>
        <p:nvPicPr>
          <p:cNvPr id="1026" name="Picture 2">
            <a:extLst>
              <a:ext uri="{FF2B5EF4-FFF2-40B4-BE49-F238E27FC236}">
                <a16:creationId xmlns:a16="http://schemas.microsoft.com/office/drawing/2014/main" id="{7F7B0CC6-DF52-93F9-ABAB-A47B5B933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143"/>
          <a:stretch/>
        </p:blipFill>
        <p:spPr bwMode="auto">
          <a:xfrm>
            <a:off x="7114991" y="2017186"/>
            <a:ext cx="3396343" cy="3741737"/>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F6912E2C-FE80-EEB5-2A7D-4C33ACC1437E}"/>
              </a:ext>
            </a:extLst>
          </p:cNvPr>
          <p:cNvSpPr txBox="1"/>
          <p:nvPr/>
        </p:nvSpPr>
        <p:spPr>
          <a:xfrm>
            <a:off x="838199" y="6085417"/>
            <a:ext cx="9331411" cy="276999"/>
          </a:xfrm>
          <a:prstGeom prst="rect">
            <a:avLst/>
          </a:prstGeom>
          <a:noFill/>
        </p:spPr>
        <p:txBody>
          <a:bodyPr wrap="square">
            <a:spAutoFit/>
          </a:bodyPr>
          <a:lstStyle/>
          <a:p>
            <a:r>
              <a:rPr lang="nl-NL" sz="1200" dirty="0"/>
              <a:t>Bron: </a:t>
            </a:r>
            <a:r>
              <a:rPr lang="nl-NL" sz="1200" dirty="0" err="1"/>
              <a:t>https</a:t>
            </a:r>
            <a:r>
              <a:rPr lang="nl-NL" sz="1200" dirty="0"/>
              <a:t>://</a:t>
            </a:r>
            <a:r>
              <a:rPr lang="nl-NL" sz="1200" dirty="0" err="1"/>
              <a:t>www.marketingfacts.nl</a:t>
            </a:r>
            <a:r>
              <a:rPr lang="nl-NL" sz="1200" dirty="0"/>
              <a:t>/berichten/vierde-media-revolutie-draait-om-manipulatie/</a:t>
            </a:r>
          </a:p>
        </p:txBody>
      </p:sp>
    </p:spTree>
    <p:extLst>
      <p:ext uri="{BB962C8B-B14F-4D97-AF65-F5344CB8AC3E}">
        <p14:creationId xmlns:p14="http://schemas.microsoft.com/office/powerpoint/2010/main" val="162943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a:t>4 mediarevoluties</a:t>
            </a:r>
            <a:r>
              <a:rPr lang="nl-NL" dirty="0"/>
              <a:t>: elektronische media</a:t>
            </a:r>
            <a:endParaRPr lang="nl-NL"/>
          </a:p>
        </p:txBody>
      </p:sp>
      <p:sp>
        <p:nvSpPr>
          <p:cNvPr id="7" name="Text Placeholder 6">
            <a:extLst>
              <a:ext uri="{FF2B5EF4-FFF2-40B4-BE49-F238E27FC236}">
                <a16:creationId xmlns:a16="http://schemas.microsoft.com/office/drawing/2014/main" id="{1A351746-0E77-4038-BC68-0DF5E7A1858B}"/>
              </a:ext>
            </a:extLst>
          </p:cNvPr>
          <p:cNvSpPr>
            <a:spLocks noGrp="1"/>
          </p:cNvSpPr>
          <p:nvPr>
            <p:ph type="body" sz="quarter" idx="12"/>
          </p:nvPr>
        </p:nvSpPr>
        <p:spPr/>
        <p:txBody>
          <a:bodyPr/>
          <a:lstStyle/>
          <a:p>
            <a:r>
              <a:rPr lang="nl-NL" dirty="0"/>
              <a:t>Ontstaan van de massamedia</a:t>
            </a:r>
          </a:p>
          <a:p>
            <a:r>
              <a:rPr lang="nl-NL" dirty="0"/>
              <a:t>Democratisering van kennis</a:t>
            </a:r>
          </a:p>
        </p:txBody>
      </p:sp>
      <p:pic>
        <p:nvPicPr>
          <p:cNvPr id="1026" name="Picture 2">
            <a:extLst>
              <a:ext uri="{FF2B5EF4-FFF2-40B4-BE49-F238E27FC236}">
                <a16:creationId xmlns:a16="http://schemas.microsoft.com/office/drawing/2014/main" id="{7F7B0CC6-DF52-93F9-ABAB-A47B5B933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0" r="51190"/>
          <a:stretch/>
        </p:blipFill>
        <p:spPr bwMode="auto">
          <a:xfrm>
            <a:off x="8230611" y="2179131"/>
            <a:ext cx="2598057" cy="3741737"/>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F6912E2C-FE80-EEB5-2A7D-4C33ACC1437E}"/>
              </a:ext>
            </a:extLst>
          </p:cNvPr>
          <p:cNvSpPr txBox="1"/>
          <p:nvPr/>
        </p:nvSpPr>
        <p:spPr>
          <a:xfrm>
            <a:off x="838199" y="6085417"/>
            <a:ext cx="9331411" cy="276999"/>
          </a:xfrm>
          <a:prstGeom prst="rect">
            <a:avLst/>
          </a:prstGeom>
          <a:noFill/>
        </p:spPr>
        <p:txBody>
          <a:bodyPr wrap="square">
            <a:spAutoFit/>
          </a:bodyPr>
          <a:lstStyle/>
          <a:p>
            <a:r>
              <a:rPr lang="nl-NL" sz="1200" dirty="0"/>
              <a:t>Bron: </a:t>
            </a:r>
            <a:r>
              <a:rPr lang="nl-NL" sz="1200" dirty="0" err="1"/>
              <a:t>https</a:t>
            </a:r>
            <a:r>
              <a:rPr lang="nl-NL" sz="1200" dirty="0"/>
              <a:t>://</a:t>
            </a:r>
            <a:r>
              <a:rPr lang="nl-NL" sz="1200" dirty="0" err="1"/>
              <a:t>www.marketingfacts.nl</a:t>
            </a:r>
            <a:r>
              <a:rPr lang="nl-NL" sz="1200" dirty="0"/>
              <a:t>/berichten/vierde-media-revolutie-draait-om-manipulatie/</a:t>
            </a:r>
          </a:p>
        </p:txBody>
      </p:sp>
    </p:spTree>
    <p:extLst>
      <p:ext uri="{BB962C8B-B14F-4D97-AF65-F5344CB8AC3E}">
        <p14:creationId xmlns:p14="http://schemas.microsoft.com/office/powerpoint/2010/main" val="21123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a:t>4 mediarevoluties</a:t>
            </a:r>
            <a:r>
              <a:rPr lang="nl-NL" dirty="0"/>
              <a:t>: digital media</a:t>
            </a:r>
            <a:endParaRPr lang="nl-NL"/>
          </a:p>
        </p:txBody>
      </p:sp>
      <p:sp>
        <p:nvSpPr>
          <p:cNvPr id="11" name="Text Placeholder 10">
            <a:extLst>
              <a:ext uri="{FF2B5EF4-FFF2-40B4-BE49-F238E27FC236}">
                <a16:creationId xmlns:a16="http://schemas.microsoft.com/office/drawing/2014/main" id="{BDF25245-50DC-55D2-6BA7-A1A301C4B650}"/>
              </a:ext>
            </a:extLst>
          </p:cNvPr>
          <p:cNvSpPr>
            <a:spLocks noGrp="1"/>
          </p:cNvSpPr>
          <p:nvPr>
            <p:ph type="body" sz="quarter" idx="12"/>
          </p:nvPr>
        </p:nvSpPr>
        <p:spPr/>
        <p:txBody>
          <a:bodyPr/>
          <a:lstStyle/>
          <a:p>
            <a:r>
              <a:rPr lang="nl-NL" dirty="0"/>
              <a:t>Iedereen kan een zender en ontvanger zijn</a:t>
            </a:r>
          </a:p>
        </p:txBody>
      </p:sp>
      <p:pic>
        <p:nvPicPr>
          <p:cNvPr id="1026" name="Picture 2">
            <a:extLst>
              <a:ext uri="{FF2B5EF4-FFF2-40B4-BE49-F238E27FC236}">
                <a16:creationId xmlns:a16="http://schemas.microsoft.com/office/drawing/2014/main" id="{7F7B0CC6-DF52-93F9-ABAB-A47B5B933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71" r="30000"/>
          <a:stretch/>
        </p:blipFill>
        <p:spPr bwMode="auto">
          <a:xfrm>
            <a:off x="8098314" y="2134840"/>
            <a:ext cx="2612572" cy="3741737"/>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F6912E2C-FE80-EEB5-2A7D-4C33ACC1437E}"/>
              </a:ext>
            </a:extLst>
          </p:cNvPr>
          <p:cNvSpPr txBox="1"/>
          <p:nvPr/>
        </p:nvSpPr>
        <p:spPr>
          <a:xfrm>
            <a:off x="838199" y="6085417"/>
            <a:ext cx="9331411" cy="276999"/>
          </a:xfrm>
          <a:prstGeom prst="rect">
            <a:avLst/>
          </a:prstGeom>
          <a:noFill/>
        </p:spPr>
        <p:txBody>
          <a:bodyPr wrap="square">
            <a:spAutoFit/>
          </a:bodyPr>
          <a:lstStyle/>
          <a:p>
            <a:r>
              <a:rPr lang="nl-NL" sz="1200" dirty="0"/>
              <a:t>Bron: </a:t>
            </a:r>
            <a:r>
              <a:rPr lang="nl-NL" sz="1200" dirty="0" err="1"/>
              <a:t>https</a:t>
            </a:r>
            <a:r>
              <a:rPr lang="nl-NL" sz="1200" dirty="0"/>
              <a:t>://</a:t>
            </a:r>
            <a:r>
              <a:rPr lang="nl-NL" sz="1200" dirty="0" err="1"/>
              <a:t>www.marketingfacts.nl</a:t>
            </a:r>
            <a:r>
              <a:rPr lang="nl-NL" sz="1200" dirty="0"/>
              <a:t>/berichten/vierde-media-revolutie-draait-om-manipulatie/</a:t>
            </a:r>
          </a:p>
        </p:txBody>
      </p:sp>
    </p:spTree>
    <p:extLst>
      <p:ext uri="{BB962C8B-B14F-4D97-AF65-F5344CB8AC3E}">
        <p14:creationId xmlns:p14="http://schemas.microsoft.com/office/powerpoint/2010/main" val="74083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a:latin typeface="Avenir Next Condensed Medium"/>
                <a:cs typeface="Arial"/>
              </a:rPr>
              <a:t>programma</a:t>
            </a:r>
            <a:endParaRPr lang="en-US"/>
          </a:p>
        </p:txBody>
      </p:sp>
      <p:sp>
        <p:nvSpPr>
          <p:cNvPr id="3" name="Tijdelijke aanduiding voor tekst 2">
            <a:extLst>
              <a:ext uri="{FF2B5EF4-FFF2-40B4-BE49-F238E27FC236}">
                <a16:creationId xmlns:a16="http://schemas.microsoft.com/office/drawing/2014/main" id="{67BF2BF4-94A0-77E4-2DB8-C71759D4B19E}"/>
              </a:ext>
            </a:extLst>
          </p:cNvPr>
          <p:cNvSpPr>
            <a:spLocks noGrp="1"/>
          </p:cNvSpPr>
          <p:nvPr>
            <p:ph type="body" sz="quarter" idx="11"/>
          </p:nvPr>
        </p:nvSpPr>
        <p:spPr/>
        <p:txBody>
          <a:bodyPr vert="horz" lIns="91440" tIns="45720" rIns="91440" bIns="45720" rtlCol="0" anchor="t">
            <a:normAutofit/>
          </a:bodyPr>
          <a:lstStyle/>
          <a:p>
            <a:pPr marL="179705" indent="-179705"/>
            <a:endParaRPr lang="nl-NL" dirty="0">
              <a:latin typeface="Arial"/>
              <a:cs typeface="Arial"/>
            </a:endParaRPr>
          </a:p>
          <a:p>
            <a:pPr marL="179705" indent="-179705"/>
            <a:r>
              <a:rPr lang="nl-NL" dirty="0">
                <a:latin typeface="Arial"/>
                <a:cs typeface="Arial"/>
              </a:rPr>
              <a:t>Geschiedenis?!</a:t>
            </a:r>
          </a:p>
          <a:p>
            <a:pPr marL="179705" indent="-179705"/>
            <a:r>
              <a:rPr lang="nl-NL" dirty="0">
                <a:latin typeface="Arial"/>
                <a:cs typeface="Arial"/>
              </a:rPr>
              <a:t>Nabespreken strip Sapiens</a:t>
            </a:r>
          </a:p>
          <a:p>
            <a:pPr marL="179705" indent="-179705"/>
            <a:r>
              <a:rPr lang="nl-NL" dirty="0">
                <a:latin typeface="Arial"/>
                <a:cs typeface="Arial"/>
              </a:rPr>
              <a:t>4 mediarevoluties</a:t>
            </a:r>
          </a:p>
          <a:p>
            <a:pPr marL="179705" indent="-179705"/>
            <a:r>
              <a:rPr lang="nl-NL">
                <a:latin typeface="Arial"/>
                <a:cs typeface="Arial"/>
              </a:rPr>
              <a:t>Tijdlijn </a:t>
            </a:r>
            <a:endParaRPr lang="nl-NL" dirty="0">
              <a:latin typeface="Arial"/>
              <a:cs typeface="Arial"/>
            </a:endParaRPr>
          </a:p>
          <a:p>
            <a:pPr marL="179705" indent="-179705"/>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2</a:t>
            </a:fld>
            <a:endParaRPr lang="nl-NL"/>
          </a:p>
        </p:txBody>
      </p:sp>
    </p:spTree>
    <p:extLst>
      <p:ext uri="{BB962C8B-B14F-4D97-AF65-F5344CB8AC3E}">
        <p14:creationId xmlns:p14="http://schemas.microsoft.com/office/powerpoint/2010/main" val="3729443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5AC91-4F7E-F245-1472-F478DE933387}"/>
              </a:ext>
            </a:extLst>
          </p:cNvPr>
          <p:cNvSpPr>
            <a:spLocks noGrp="1"/>
          </p:cNvSpPr>
          <p:nvPr>
            <p:ph type="title"/>
          </p:nvPr>
        </p:nvSpPr>
        <p:spPr/>
        <p:txBody>
          <a:bodyPr/>
          <a:lstStyle/>
          <a:p>
            <a:r>
              <a:rPr lang="nl-NL"/>
              <a:t>4 mediarevoluties</a:t>
            </a:r>
            <a:r>
              <a:rPr lang="nl-NL" dirty="0"/>
              <a:t>: synthetische media</a:t>
            </a:r>
            <a:endParaRPr lang="nl-NL"/>
          </a:p>
        </p:txBody>
      </p:sp>
      <p:sp>
        <p:nvSpPr>
          <p:cNvPr id="7" name="Text Placeholder 6">
            <a:extLst>
              <a:ext uri="{FF2B5EF4-FFF2-40B4-BE49-F238E27FC236}">
                <a16:creationId xmlns:a16="http://schemas.microsoft.com/office/drawing/2014/main" id="{E262C76D-3CB9-B99A-329E-C0FB0919C686}"/>
              </a:ext>
            </a:extLst>
          </p:cNvPr>
          <p:cNvSpPr>
            <a:spLocks noGrp="1"/>
          </p:cNvSpPr>
          <p:nvPr>
            <p:ph type="body" sz="quarter" idx="12"/>
          </p:nvPr>
        </p:nvSpPr>
        <p:spPr>
          <a:xfrm>
            <a:off x="838199" y="1926000"/>
            <a:ext cx="6199909" cy="4248000"/>
          </a:xfrm>
        </p:spPr>
        <p:txBody>
          <a:bodyPr/>
          <a:lstStyle/>
          <a:p>
            <a:r>
              <a:rPr lang="nl-NL" dirty="0"/>
              <a:t>Iedereen kan zijn eigen waarheid creëren</a:t>
            </a:r>
          </a:p>
          <a:p>
            <a:endParaRPr lang="nl-NL" dirty="0"/>
          </a:p>
        </p:txBody>
      </p:sp>
      <p:pic>
        <p:nvPicPr>
          <p:cNvPr id="1026" name="Picture 2">
            <a:extLst>
              <a:ext uri="{FF2B5EF4-FFF2-40B4-BE49-F238E27FC236}">
                <a16:creationId xmlns:a16="http://schemas.microsoft.com/office/drawing/2014/main" id="{7F7B0CC6-DF52-93F9-ABAB-A47B5B933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444" t="-2150" r="4127" b="2150"/>
          <a:stretch/>
        </p:blipFill>
        <p:spPr bwMode="auto">
          <a:xfrm>
            <a:off x="8558524" y="2179131"/>
            <a:ext cx="3222171" cy="3741737"/>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F6912E2C-FE80-EEB5-2A7D-4C33ACC1437E}"/>
              </a:ext>
            </a:extLst>
          </p:cNvPr>
          <p:cNvSpPr txBox="1"/>
          <p:nvPr/>
        </p:nvSpPr>
        <p:spPr>
          <a:xfrm>
            <a:off x="838199" y="6085417"/>
            <a:ext cx="9331411" cy="276999"/>
          </a:xfrm>
          <a:prstGeom prst="rect">
            <a:avLst/>
          </a:prstGeom>
          <a:noFill/>
        </p:spPr>
        <p:txBody>
          <a:bodyPr wrap="square">
            <a:spAutoFit/>
          </a:bodyPr>
          <a:lstStyle/>
          <a:p>
            <a:r>
              <a:rPr lang="nl-NL" sz="1200" dirty="0"/>
              <a:t>Bron: </a:t>
            </a:r>
            <a:r>
              <a:rPr lang="nl-NL" sz="1200" dirty="0" err="1"/>
              <a:t>https</a:t>
            </a:r>
            <a:r>
              <a:rPr lang="nl-NL" sz="1200" dirty="0"/>
              <a:t>://</a:t>
            </a:r>
            <a:r>
              <a:rPr lang="nl-NL" sz="1200" dirty="0" err="1"/>
              <a:t>www.marketingfacts.nl</a:t>
            </a:r>
            <a:r>
              <a:rPr lang="nl-NL" sz="1200" dirty="0"/>
              <a:t>/berichten/vierde-media-revolutie-draait-om-manipulatie/</a:t>
            </a:r>
          </a:p>
        </p:txBody>
      </p:sp>
    </p:spTree>
    <p:extLst>
      <p:ext uri="{BB962C8B-B14F-4D97-AF65-F5344CB8AC3E}">
        <p14:creationId xmlns:p14="http://schemas.microsoft.com/office/powerpoint/2010/main" val="9892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A6F0D84-B98A-199B-3A11-539757128370}"/>
              </a:ext>
            </a:extLst>
          </p:cNvPr>
          <p:cNvPicPr>
            <a:picLocks noChangeAspect="1"/>
          </p:cNvPicPr>
          <p:nvPr/>
        </p:nvPicPr>
        <p:blipFill>
          <a:blip r:embed="rId3"/>
          <a:stretch>
            <a:fillRect/>
          </a:stretch>
        </p:blipFill>
        <p:spPr>
          <a:xfrm>
            <a:off x="6376418" y="1081127"/>
            <a:ext cx="5674763" cy="4559809"/>
          </a:xfrm>
          <a:prstGeom prst="rect">
            <a:avLst/>
          </a:prstGeom>
        </p:spPr>
      </p:pic>
      <p:sp>
        <p:nvSpPr>
          <p:cNvPr id="2" name="Titel 1">
            <a:extLst>
              <a:ext uri="{FF2B5EF4-FFF2-40B4-BE49-F238E27FC236}">
                <a16:creationId xmlns:a16="http://schemas.microsoft.com/office/drawing/2014/main" id="{61B9AA3E-FA5C-C910-40F6-41B5FCD3A1FD}"/>
              </a:ext>
            </a:extLst>
          </p:cNvPr>
          <p:cNvSpPr>
            <a:spLocks noGrp="1"/>
          </p:cNvSpPr>
          <p:nvPr>
            <p:ph type="title"/>
          </p:nvPr>
        </p:nvSpPr>
        <p:spPr/>
        <p:txBody>
          <a:bodyPr/>
          <a:lstStyle/>
          <a:p>
            <a:r>
              <a:rPr lang="nl-NL" dirty="0"/>
              <a:t>Wat zit er in de tijdlijn?</a:t>
            </a:r>
            <a:endParaRPr lang="en-NL" dirty="0"/>
          </a:p>
        </p:txBody>
      </p:sp>
      <p:sp>
        <p:nvSpPr>
          <p:cNvPr id="3" name="Tijdelijke aanduiding voor tekst 2">
            <a:extLst>
              <a:ext uri="{FF2B5EF4-FFF2-40B4-BE49-F238E27FC236}">
                <a16:creationId xmlns:a16="http://schemas.microsoft.com/office/drawing/2014/main" id="{E30B7AAA-AA83-09EA-77CA-62597249A6CB}"/>
              </a:ext>
            </a:extLst>
          </p:cNvPr>
          <p:cNvSpPr>
            <a:spLocks noGrp="1"/>
          </p:cNvSpPr>
          <p:nvPr>
            <p:ph type="body" sz="quarter" idx="11"/>
          </p:nvPr>
        </p:nvSpPr>
        <p:spPr>
          <a:xfrm>
            <a:off x="838200" y="1925638"/>
            <a:ext cx="4977384" cy="4248000"/>
          </a:xfrm>
        </p:spPr>
        <p:txBody>
          <a:bodyPr/>
          <a:lstStyle/>
          <a:p>
            <a:r>
              <a:rPr lang="en-GB" dirty="0"/>
              <a:t>Kies 1 van </a:t>
            </a:r>
            <a:r>
              <a:rPr lang="en-GB" dirty="0" err="1"/>
              <a:t>jouw</a:t>
            </a:r>
            <a:r>
              <a:rPr lang="en-GB" dirty="0"/>
              <a:t> </a:t>
            </a:r>
            <a:r>
              <a:rPr lang="en-GB" dirty="0" err="1"/>
              <a:t>ontwerpen</a:t>
            </a:r>
            <a:r>
              <a:rPr lang="en-GB" dirty="0"/>
              <a:t> </a:t>
            </a:r>
            <a:r>
              <a:rPr lang="en-GB" dirty="0" err="1"/>
              <a:t>uit</a:t>
            </a:r>
            <a:r>
              <a:rPr lang="en-GB" dirty="0"/>
              <a:t> </a:t>
            </a:r>
            <a:r>
              <a:rPr lang="en-GB" dirty="0" err="1"/>
              <a:t>als</a:t>
            </a:r>
            <a:r>
              <a:rPr lang="en-GB" dirty="0"/>
              <a:t> basis </a:t>
            </a:r>
            <a:r>
              <a:rPr lang="en-GB" dirty="0" err="1"/>
              <a:t>voor</a:t>
            </a:r>
            <a:r>
              <a:rPr lang="en-GB" dirty="0"/>
              <a:t> de </a:t>
            </a:r>
            <a:r>
              <a:rPr lang="en-GB" dirty="0" err="1"/>
              <a:t>tijdlijn</a:t>
            </a:r>
            <a:r>
              <a:rPr lang="en-GB" dirty="0"/>
              <a:t>.</a:t>
            </a:r>
          </a:p>
          <a:p>
            <a:endParaRPr lang="en-GB" dirty="0"/>
          </a:p>
          <a:p>
            <a:r>
              <a:rPr lang="en-GB" dirty="0"/>
              <a:t>Welke </a:t>
            </a:r>
            <a:r>
              <a:rPr lang="en-GB" dirty="0" err="1"/>
              <a:t>mediaproducten</a:t>
            </a:r>
            <a:r>
              <a:rPr lang="en-GB" dirty="0"/>
              <a:t> </a:t>
            </a:r>
            <a:r>
              <a:rPr lang="en-GB" dirty="0" err="1"/>
              <a:t>waren</a:t>
            </a:r>
            <a:r>
              <a:rPr lang="en-GB" dirty="0"/>
              <a:t> er </a:t>
            </a:r>
            <a:r>
              <a:rPr lang="en-GB" dirty="0" err="1"/>
              <a:t>nodig</a:t>
            </a:r>
            <a:r>
              <a:rPr lang="en-GB" dirty="0"/>
              <a:t> om </a:t>
            </a:r>
            <a:r>
              <a:rPr lang="en-GB" dirty="0" err="1"/>
              <a:t>jouw</a:t>
            </a:r>
            <a:r>
              <a:rPr lang="en-GB" dirty="0"/>
              <a:t> </a:t>
            </a:r>
            <a:r>
              <a:rPr lang="en-GB" dirty="0" err="1"/>
              <a:t>ontwerp</a:t>
            </a:r>
            <a:r>
              <a:rPr lang="en-GB" dirty="0"/>
              <a:t> </a:t>
            </a:r>
            <a:r>
              <a:rPr lang="en-GB" dirty="0" err="1"/>
              <a:t>mogelijk</a:t>
            </a:r>
            <a:r>
              <a:rPr lang="en-GB" dirty="0"/>
              <a:t> te </a:t>
            </a:r>
            <a:r>
              <a:rPr lang="en-GB" dirty="0" err="1"/>
              <a:t>maken</a:t>
            </a:r>
            <a:r>
              <a:rPr lang="en-GB" dirty="0"/>
              <a:t>?</a:t>
            </a:r>
            <a:br>
              <a:rPr lang="en-GB" dirty="0"/>
            </a:br>
            <a:endParaRPr lang="en-GB" dirty="0"/>
          </a:p>
          <a:p>
            <a:r>
              <a:rPr lang="en-GB" dirty="0"/>
              <a:t>Wat </a:t>
            </a:r>
            <a:r>
              <a:rPr lang="en-GB" dirty="0" err="1"/>
              <a:t>waren</a:t>
            </a:r>
            <a:r>
              <a:rPr lang="en-GB" dirty="0"/>
              <a:t> </a:t>
            </a:r>
            <a:r>
              <a:rPr lang="en-GB" dirty="0" err="1"/>
              <a:t>deze</a:t>
            </a:r>
            <a:r>
              <a:rPr lang="en-GB" dirty="0"/>
              <a:t> </a:t>
            </a:r>
            <a:r>
              <a:rPr lang="en-GB" dirty="0" err="1"/>
              <a:t>mediaproducten</a:t>
            </a:r>
            <a:r>
              <a:rPr lang="en-GB" dirty="0"/>
              <a:t> en wat was de </a:t>
            </a:r>
            <a:r>
              <a:rPr lang="en-GB" b="1" dirty="0"/>
              <a:t>impact</a:t>
            </a:r>
            <a:r>
              <a:rPr lang="en-GB" dirty="0"/>
              <a:t> </a:t>
            </a:r>
            <a:r>
              <a:rPr lang="en-GB" dirty="0" err="1"/>
              <a:t>hiervan</a:t>
            </a:r>
            <a:r>
              <a:rPr lang="en-GB" dirty="0"/>
              <a:t> op de </a:t>
            </a:r>
            <a:r>
              <a:rPr lang="en-GB" dirty="0" err="1"/>
              <a:t>samenleving</a:t>
            </a:r>
            <a:r>
              <a:rPr lang="en-GB" dirty="0"/>
              <a:t>.</a:t>
            </a:r>
            <a:br>
              <a:rPr lang="en-GB" dirty="0"/>
            </a:br>
            <a:endParaRPr lang="en-GB" dirty="0"/>
          </a:p>
          <a:p>
            <a:r>
              <a:rPr lang="en-GB" dirty="0"/>
              <a:t>Werk </a:t>
            </a:r>
            <a:r>
              <a:rPr lang="en-GB" dirty="0" err="1"/>
              <a:t>dit</a:t>
            </a:r>
            <a:r>
              <a:rPr lang="en-GB" dirty="0"/>
              <a:t> </a:t>
            </a:r>
            <a:r>
              <a:rPr lang="en-GB" dirty="0" err="1"/>
              <a:t>uit</a:t>
            </a:r>
            <a:r>
              <a:rPr lang="en-GB" dirty="0"/>
              <a:t> </a:t>
            </a:r>
            <a:r>
              <a:rPr lang="en-GB" dirty="0" err="1"/>
              <a:t>voor</a:t>
            </a:r>
            <a:r>
              <a:rPr lang="en-GB" dirty="0"/>
              <a:t> </a:t>
            </a:r>
            <a:r>
              <a:rPr lang="en-GB" dirty="0" err="1"/>
              <a:t>tenminste</a:t>
            </a:r>
            <a:r>
              <a:rPr lang="en-GB" dirty="0"/>
              <a:t> 3-5 </a:t>
            </a:r>
            <a:r>
              <a:rPr lang="en-GB" dirty="0" err="1"/>
              <a:t>mediaproducten</a:t>
            </a:r>
            <a:r>
              <a:rPr lang="en-GB" dirty="0"/>
              <a:t>.</a:t>
            </a:r>
          </a:p>
        </p:txBody>
      </p:sp>
      <p:sp>
        <p:nvSpPr>
          <p:cNvPr id="4" name="Tijdelijke aanduiding voor dianummer 3">
            <a:extLst>
              <a:ext uri="{FF2B5EF4-FFF2-40B4-BE49-F238E27FC236}">
                <a16:creationId xmlns:a16="http://schemas.microsoft.com/office/drawing/2014/main" id="{588CAA0E-A234-FE07-E45D-11005830B78A}"/>
              </a:ext>
            </a:extLst>
          </p:cNvPr>
          <p:cNvSpPr>
            <a:spLocks noGrp="1"/>
          </p:cNvSpPr>
          <p:nvPr>
            <p:ph type="sldNum" sz="quarter" idx="12"/>
          </p:nvPr>
        </p:nvSpPr>
        <p:spPr/>
        <p:txBody>
          <a:bodyPr/>
          <a:lstStyle/>
          <a:p>
            <a:fld id="{FACE7509-F60A-4509-9491-CD4ED7B54EDD}" type="slidenum">
              <a:rPr lang="nl-NL" smtClean="0"/>
              <a:pPr/>
              <a:t>21</a:t>
            </a:fld>
            <a:endParaRPr lang="nl-NL"/>
          </a:p>
        </p:txBody>
      </p:sp>
    </p:spTree>
    <p:extLst>
      <p:ext uri="{BB962C8B-B14F-4D97-AF65-F5344CB8AC3E}">
        <p14:creationId xmlns:p14="http://schemas.microsoft.com/office/powerpoint/2010/main" val="39876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Bijvoorbeeld: Internet</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22</a:t>
            </a:fld>
            <a:endParaRPr lang="nl-NL"/>
          </a:p>
        </p:txBody>
      </p:sp>
      <p:pic>
        <p:nvPicPr>
          <p:cNvPr id="5" name="Online Media 4" descr="Who Invented the Internet? And Why?">
            <a:hlinkClick r:id="" action="ppaction://media"/>
            <a:extLst>
              <a:ext uri="{FF2B5EF4-FFF2-40B4-BE49-F238E27FC236}">
                <a16:creationId xmlns:a16="http://schemas.microsoft.com/office/drawing/2014/main" id="{560D4A7C-E526-111D-E8BB-C623E2C1F9B2}"/>
              </a:ext>
            </a:extLst>
          </p:cNvPr>
          <p:cNvPicPr>
            <a:picLocks noRot="1" noChangeAspect="1"/>
          </p:cNvPicPr>
          <p:nvPr>
            <a:videoFile r:link="rId1"/>
          </p:nvPr>
        </p:nvPicPr>
        <p:blipFill>
          <a:blip r:embed="rId4"/>
          <a:stretch>
            <a:fillRect/>
          </a:stretch>
        </p:blipFill>
        <p:spPr>
          <a:xfrm>
            <a:off x="3874891" y="1690692"/>
            <a:ext cx="7597662" cy="4292680"/>
          </a:xfrm>
          <a:prstGeom prst="rect">
            <a:avLst/>
          </a:prstGeom>
        </p:spPr>
      </p:pic>
    </p:spTree>
    <p:extLst>
      <p:ext uri="{BB962C8B-B14F-4D97-AF65-F5344CB8AC3E}">
        <p14:creationId xmlns:p14="http://schemas.microsoft.com/office/powerpoint/2010/main" val="240751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Tijdelijke aanduiding voor afbeelding 1" descr="Tijdelijke aanduiding voor afbeelding 1"/>
          <p:cNvPicPr>
            <a:picLocks noGrp="1" noChangeAspect="1"/>
          </p:cNvPicPr>
          <p:nvPr>
            <p:ph type="pic" idx="21"/>
          </p:nvPr>
        </p:nvPicPr>
        <p:blipFill>
          <a:blip r:embed="rId3"/>
          <a:stretch>
            <a:fillRect/>
          </a:stretch>
        </p:blipFill>
        <p:spPr>
          <a:prstGeom prst="rect">
            <a:avLst/>
          </a:prstGeom>
        </p:spPr>
      </p:pic>
      <p:sp>
        <p:nvSpPr>
          <p:cNvPr id="149" name="Titel 2"/>
          <p:cNvSpPr txBox="1">
            <a:spLocks noGrp="1"/>
          </p:cNvSpPr>
          <p:nvPr>
            <p:ph type="title"/>
          </p:nvPr>
        </p:nvSpPr>
        <p:spPr>
          <a:prstGeom prst="rect">
            <a:avLst/>
          </a:prstGeom>
        </p:spPr>
        <p:txBody>
          <a:bodyPr/>
          <a:lstStyle/>
          <a:p>
            <a:endParaRPr/>
          </a:p>
        </p:txBody>
      </p:sp>
      <p:sp>
        <p:nvSpPr>
          <p:cNvPr id="150" name="Tijdelijke aanduiding voor tekst 3"/>
          <p:cNvSpPr txBox="1">
            <a:spLocks noGrp="1"/>
          </p:cNvSpPr>
          <p:nvPr>
            <p:ph type="body" sz="half" idx="1"/>
          </p:nvPr>
        </p:nvSpPr>
        <p:spPr>
          <a:prstGeom prst="rect">
            <a:avLst/>
          </a:prstGeom>
        </p:spPr>
        <p:txBody>
          <a:bodyPr/>
          <a:lstStyle/>
          <a:p>
            <a:endParaRPr/>
          </a:p>
        </p:txBody>
      </p:sp>
      <p:sp>
        <p:nvSpPr>
          <p:cNvPr id="151" name="Tijdelijke aanduiding voor dianummer 4"/>
          <p:cNvSpPr txBox="1">
            <a:spLocks noGrp="1"/>
          </p:cNvSpPr>
          <p:nvPr>
            <p:ph type="sldNum" sz="quarter" idx="2"/>
          </p:nvPr>
        </p:nvSpPr>
        <p:spPr>
          <a:xfrm>
            <a:off x="838200" y="6406253"/>
            <a:ext cx="188898" cy="2642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152" name="Rectangle"/>
          <p:cNvSpPr/>
          <p:nvPr/>
        </p:nvSpPr>
        <p:spPr>
          <a:xfrm>
            <a:off x="-1" y="0"/>
            <a:ext cx="12192001" cy="6877132"/>
          </a:xfrm>
          <a:prstGeom prst="rect">
            <a:avLst/>
          </a:prstGeom>
          <a:solidFill>
            <a:srgbClr val="D22F58"/>
          </a:solidFill>
          <a:ln w="12700">
            <a:miter lim="400000"/>
          </a:ln>
        </p:spPr>
        <p:txBody>
          <a:bodyPr lIns="45719" rIns="45719" anchor="ctr"/>
          <a:lstStyle/>
          <a:p>
            <a:endParaRPr lang="en-NL"/>
          </a:p>
        </p:txBody>
      </p:sp>
      <p:sp>
        <p:nvSpPr>
          <p:cNvPr id="8" name="Context">
            <a:extLst>
              <a:ext uri="{FF2B5EF4-FFF2-40B4-BE49-F238E27FC236}">
                <a16:creationId xmlns:a16="http://schemas.microsoft.com/office/drawing/2014/main" id="{1C185623-4C7E-294B-AC31-93FC268B2FE9}"/>
              </a:ext>
            </a:extLst>
          </p:cNvPr>
          <p:cNvSpPr txBox="1">
            <a:spLocks/>
          </p:cNvSpPr>
          <p:nvPr/>
        </p:nvSpPr>
        <p:spPr>
          <a:xfrm>
            <a:off x="838200" y="2912047"/>
            <a:ext cx="10515600" cy="1033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457200" rtl="0" latinLnBrk="0">
              <a:lnSpc>
                <a:spcPct val="90000"/>
              </a:lnSpc>
              <a:spcBef>
                <a:spcPts val="0"/>
              </a:spcBef>
              <a:spcAft>
                <a:spcPts val="0"/>
              </a:spcAft>
              <a:buClrTx/>
              <a:buSzTx/>
              <a:buFontTx/>
              <a:buNone/>
              <a:tabLst/>
              <a:defRPr sz="3400" b="1"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1pPr>
            <a:lvl2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2pPr>
            <a:lvl3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3pPr>
            <a:lvl4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4pPr>
            <a:lvl5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5pPr>
            <a:lvl6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6pPr>
            <a:lvl7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7pPr>
            <a:lvl8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8pPr>
            <a:lvl9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9pPr>
          </a:lstStyle>
          <a:p>
            <a:pPr algn="ctr" hangingPunct="1"/>
            <a:r>
              <a:rPr lang="en-GB" sz="4000" dirty="0" err="1">
                <a:solidFill>
                  <a:schemeClr val="bg1"/>
                </a:solidFill>
                <a:latin typeface="Avenir Next Condensed" panose="020B0506020202020204" pitchFamily="34" charset="0"/>
              </a:rPr>
              <a:t>Tijdlijn_vorm</a:t>
            </a:r>
            <a:endParaRPr lang="en-GB" sz="4000" dirty="0">
              <a:solidFill>
                <a:schemeClr val="bg1"/>
              </a:solidFill>
              <a:latin typeface="Avenir Next Condensed" panose="020B0506020202020204" pitchFamily="34" charset="0"/>
            </a:endParaRPr>
          </a:p>
        </p:txBody>
      </p:sp>
    </p:spTree>
    <p:extLst>
      <p:ext uri="{BB962C8B-B14F-4D97-AF65-F5344CB8AC3E}">
        <p14:creationId xmlns:p14="http://schemas.microsoft.com/office/powerpoint/2010/main" val="32385965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Tijdlijn: </a:t>
            </a:r>
            <a:r>
              <a:rPr lang="nl-NL" dirty="0" err="1"/>
              <a:t>infographic</a:t>
            </a:r>
            <a:endParaRPr lang="en-NL" dirty="0"/>
          </a:p>
        </p:txBody>
      </p:sp>
      <p:pic>
        <p:nvPicPr>
          <p:cNvPr id="7" name="Picture 6">
            <a:extLst>
              <a:ext uri="{FF2B5EF4-FFF2-40B4-BE49-F238E27FC236}">
                <a16:creationId xmlns:a16="http://schemas.microsoft.com/office/drawing/2014/main" id="{7FE34D3C-475D-C8D2-9DB5-690579F5D808}"/>
              </a:ext>
            </a:extLst>
          </p:cNvPr>
          <p:cNvPicPr>
            <a:picLocks noChangeAspect="1"/>
          </p:cNvPicPr>
          <p:nvPr/>
        </p:nvPicPr>
        <p:blipFill>
          <a:blip r:embed="rId3"/>
          <a:stretch>
            <a:fillRect/>
          </a:stretch>
        </p:blipFill>
        <p:spPr>
          <a:xfrm>
            <a:off x="838200" y="5693638"/>
            <a:ext cx="793069" cy="744371"/>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5D0F4EBA-359F-014A-8428-AE44B38517AD}"/>
              </a:ext>
            </a:extLst>
          </p:cNvPr>
          <p:cNvPicPr>
            <a:picLocks noChangeAspect="1"/>
          </p:cNvPicPr>
          <p:nvPr/>
        </p:nvPicPr>
        <p:blipFill>
          <a:blip r:embed="rId4"/>
          <a:stretch>
            <a:fillRect/>
          </a:stretch>
        </p:blipFill>
        <p:spPr>
          <a:xfrm>
            <a:off x="307299" y="2055817"/>
            <a:ext cx="11577402" cy="2844732"/>
          </a:xfrm>
          <a:prstGeom prst="rect">
            <a:avLst/>
          </a:prstGeom>
        </p:spPr>
      </p:pic>
      <p:pic>
        <p:nvPicPr>
          <p:cNvPr id="16" name="Picture 15" descr="Icon&#10;&#10;Description automatically generated">
            <a:extLst>
              <a:ext uri="{FF2B5EF4-FFF2-40B4-BE49-F238E27FC236}">
                <a16:creationId xmlns:a16="http://schemas.microsoft.com/office/drawing/2014/main" id="{6BF09C7A-1BCC-1E50-BEAF-810A4E4BC1EF}"/>
              </a:ext>
            </a:extLst>
          </p:cNvPr>
          <p:cNvPicPr>
            <a:picLocks noChangeAspect="1"/>
          </p:cNvPicPr>
          <p:nvPr/>
        </p:nvPicPr>
        <p:blipFill>
          <a:blip r:embed="rId5"/>
          <a:stretch>
            <a:fillRect/>
          </a:stretch>
        </p:blipFill>
        <p:spPr>
          <a:xfrm>
            <a:off x="1770001" y="5681763"/>
            <a:ext cx="793069" cy="771241"/>
          </a:xfrm>
          <a:prstGeom prst="rect">
            <a:avLst/>
          </a:prstGeom>
        </p:spPr>
      </p:pic>
      <p:pic>
        <p:nvPicPr>
          <p:cNvPr id="5" name="Picture 4" descr="Logo, icon&#10;&#10;Description automatically generated">
            <a:extLst>
              <a:ext uri="{FF2B5EF4-FFF2-40B4-BE49-F238E27FC236}">
                <a16:creationId xmlns:a16="http://schemas.microsoft.com/office/drawing/2014/main" id="{D6BC5448-8517-3E31-FC5B-003A6C38B388}"/>
              </a:ext>
            </a:extLst>
          </p:cNvPr>
          <p:cNvPicPr>
            <a:picLocks noChangeAspect="1"/>
          </p:cNvPicPr>
          <p:nvPr/>
        </p:nvPicPr>
        <p:blipFill>
          <a:blip r:embed="rId6"/>
          <a:stretch>
            <a:fillRect/>
          </a:stretch>
        </p:blipFill>
        <p:spPr>
          <a:xfrm>
            <a:off x="2701802" y="5701322"/>
            <a:ext cx="791144" cy="771241"/>
          </a:xfrm>
          <a:prstGeom prst="rect">
            <a:avLst/>
          </a:prstGeom>
        </p:spPr>
      </p:pic>
    </p:spTree>
    <p:extLst>
      <p:ext uri="{BB962C8B-B14F-4D97-AF65-F5344CB8AC3E}">
        <p14:creationId xmlns:p14="http://schemas.microsoft.com/office/powerpoint/2010/main" val="2539442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Tijdlijn: animatie</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25</a:t>
            </a:fld>
            <a:endParaRPr lang="nl-NL"/>
          </a:p>
        </p:txBody>
      </p:sp>
      <p:pic>
        <p:nvPicPr>
          <p:cNvPr id="7" name="Picture 6">
            <a:extLst>
              <a:ext uri="{FF2B5EF4-FFF2-40B4-BE49-F238E27FC236}">
                <a16:creationId xmlns:a16="http://schemas.microsoft.com/office/drawing/2014/main" id="{7FE34D3C-475D-C8D2-9DB5-690579F5D808}"/>
              </a:ext>
            </a:extLst>
          </p:cNvPr>
          <p:cNvPicPr>
            <a:picLocks noChangeAspect="1"/>
          </p:cNvPicPr>
          <p:nvPr/>
        </p:nvPicPr>
        <p:blipFill>
          <a:blip r:embed="rId4"/>
          <a:stretch>
            <a:fillRect/>
          </a:stretch>
        </p:blipFill>
        <p:spPr>
          <a:xfrm>
            <a:off x="838200" y="5693638"/>
            <a:ext cx="793069" cy="744371"/>
          </a:xfrm>
          <a:prstGeom prst="rect">
            <a:avLst/>
          </a:prstGeom>
        </p:spPr>
      </p:pic>
      <p:pic>
        <p:nvPicPr>
          <p:cNvPr id="10" name="Online Media 9" descr="Secret Escapes Timeline Animation">
            <a:hlinkClick r:id="" action="ppaction://media"/>
            <a:extLst>
              <a:ext uri="{FF2B5EF4-FFF2-40B4-BE49-F238E27FC236}">
                <a16:creationId xmlns:a16="http://schemas.microsoft.com/office/drawing/2014/main" id="{4693D38B-E593-2931-0214-3EB83311EBA2}"/>
              </a:ext>
            </a:extLst>
          </p:cNvPr>
          <p:cNvPicPr>
            <a:picLocks noRot="1" noChangeAspect="1"/>
          </p:cNvPicPr>
          <p:nvPr>
            <a:videoFile r:link="rId1"/>
          </p:nvPr>
        </p:nvPicPr>
        <p:blipFill>
          <a:blip r:embed="rId5"/>
          <a:stretch>
            <a:fillRect/>
          </a:stretch>
        </p:blipFill>
        <p:spPr>
          <a:xfrm>
            <a:off x="3752603" y="1690692"/>
            <a:ext cx="7758401" cy="4383497"/>
          </a:xfrm>
          <a:prstGeom prst="rect">
            <a:avLst/>
          </a:prstGeom>
        </p:spPr>
      </p:pic>
      <p:pic>
        <p:nvPicPr>
          <p:cNvPr id="12" name="Picture 11">
            <a:extLst>
              <a:ext uri="{FF2B5EF4-FFF2-40B4-BE49-F238E27FC236}">
                <a16:creationId xmlns:a16="http://schemas.microsoft.com/office/drawing/2014/main" id="{068696F8-DF0F-4A10-5C97-DB2796C94E8E}"/>
              </a:ext>
            </a:extLst>
          </p:cNvPr>
          <p:cNvPicPr>
            <a:picLocks noChangeAspect="1"/>
          </p:cNvPicPr>
          <p:nvPr/>
        </p:nvPicPr>
        <p:blipFill>
          <a:blip r:embed="rId6"/>
          <a:stretch>
            <a:fillRect/>
          </a:stretch>
        </p:blipFill>
        <p:spPr>
          <a:xfrm>
            <a:off x="1744408" y="5693638"/>
            <a:ext cx="773001" cy="744371"/>
          </a:xfrm>
          <a:prstGeom prst="rect">
            <a:avLst/>
          </a:prstGeom>
        </p:spPr>
      </p:pic>
    </p:spTree>
    <p:extLst>
      <p:ext uri="{BB962C8B-B14F-4D97-AF65-F5344CB8AC3E}">
        <p14:creationId xmlns:p14="http://schemas.microsoft.com/office/powerpoint/2010/main" val="32482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Tijdlijn: Interactief</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26</a:t>
            </a:fld>
            <a:endParaRPr lang="nl-NL"/>
          </a:p>
        </p:txBody>
      </p:sp>
      <p:pic>
        <p:nvPicPr>
          <p:cNvPr id="5" name="Online Media 4" descr="August Krogh - Interactive timeline">
            <a:hlinkClick r:id="" action="ppaction://media"/>
            <a:extLst>
              <a:ext uri="{FF2B5EF4-FFF2-40B4-BE49-F238E27FC236}">
                <a16:creationId xmlns:a16="http://schemas.microsoft.com/office/drawing/2014/main" id="{AC81D5AC-B36D-9653-3446-165BD62D3B52}"/>
              </a:ext>
            </a:extLst>
          </p:cNvPr>
          <p:cNvPicPr>
            <a:picLocks noRot="1" noChangeAspect="1"/>
          </p:cNvPicPr>
          <p:nvPr>
            <a:videoFile r:link="rId1"/>
          </p:nvPr>
        </p:nvPicPr>
        <p:blipFill>
          <a:blip r:embed="rId4"/>
          <a:stretch>
            <a:fillRect/>
          </a:stretch>
        </p:blipFill>
        <p:spPr>
          <a:xfrm>
            <a:off x="4120738" y="1905000"/>
            <a:ext cx="7385462" cy="4160824"/>
          </a:xfrm>
          <a:prstGeom prst="rect">
            <a:avLst/>
          </a:prstGeom>
        </p:spPr>
      </p:pic>
      <p:pic>
        <p:nvPicPr>
          <p:cNvPr id="7" name="Picture 6">
            <a:extLst>
              <a:ext uri="{FF2B5EF4-FFF2-40B4-BE49-F238E27FC236}">
                <a16:creationId xmlns:a16="http://schemas.microsoft.com/office/drawing/2014/main" id="{7FE34D3C-475D-C8D2-9DB5-690579F5D808}"/>
              </a:ext>
            </a:extLst>
          </p:cNvPr>
          <p:cNvPicPr>
            <a:picLocks noChangeAspect="1"/>
          </p:cNvPicPr>
          <p:nvPr/>
        </p:nvPicPr>
        <p:blipFill>
          <a:blip r:embed="rId5"/>
          <a:stretch>
            <a:fillRect/>
          </a:stretch>
        </p:blipFill>
        <p:spPr>
          <a:xfrm>
            <a:off x="838200" y="5693638"/>
            <a:ext cx="793069" cy="744371"/>
          </a:xfrm>
          <a:prstGeom prst="rect">
            <a:avLst/>
          </a:prstGeom>
        </p:spPr>
      </p:pic>
      <p:pic>
        <p:nvPicPr>
          <p:cNvPr id="9" name="Picture 8" descr="Icon&#10;&#10;Description automatically generated">
            <a:extLst>
              <a:ext uri="{FF2B5EF4-FFF2-40B4-BE49-F238E27FC236}">
                <a16:creationId xmlns:a16="http://schemas.microsoft.com/office/drawing/2014/main" id="{13DAA0B7-6523-0A92-1037-A8D2E24B8D89}"/>
              </a:ext>
            </a:extLst>
          </p:cNvPr>
          <p:cNvPicPr>
            <a:picLocks noChangeAspect="1"/>
          </p:cNvPicPr>
          <p:nvPr/>
        </p:nvPicPr>
        <p:blipFill>
          <a:blip r:embed="rId6"/>
          <a:stretch>
            <a:fillRect/>
          </a:stretch>
        </p:blipFill>
        <p:spPr>
          <a:xfrm>
            <a:off x="1835727" y="5727553"/>
            <a:ext cx="693717" cy="676539"/>
          </a:xfrm>
          <a:prstGeom prst="rect">
            <a:avLst/>
          </a:prstGeom>
        </p:spPr>
      </p:pic>
    </p:spTree>
    <p:extLst>
      <p:ext uri="{BB962C8B-B14F-4D97-AF65-F5344CB8AC3E}">
        <p14:creationId xmlns:p14="http://schemas.microsoft.com/office/powerpoint/2010/main" val="33769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Tijdelijke aanduiding voor afbeelding 1" descr="Tijdelijke aanduiding voor afbeelding 1"/>
          <p:cNvPicPr>
            <a:picLocks noGrp="1" noChangeAspect="1"/>
          </p:cNvPicPr>
          <p:nvPr>
            <p:ph type="pic" idx="21"/>
          </p:nvPr>
        </p:nvPicPr>
        <p:blipFill>
          <a:blip r:embed="rId3"/>
          <a:stretch>
            <a:fillRect/>
          </a:stretch>
        </p:blipFill>
        <p:spPr>
          <a:prstGeom prst="rect">
            <a:avLst/>
          </a:prstGeom>
        </p:spPr>
      </p:pic>
      <p:sp>
        <p:nvSpPr>
          <p:cNvPr id="149" name="Titel 2"/>
          <p:cNvSpPr txBox="1">
            <a:spLocks noGrp="1"/>
          </p:cNvSpPr>
          <p:nvPr>
            <p:ph type="title"/>
          </p:nvPr>
        </p:nvSpPr>
        <p:spPr>
          <a:prstGeom prst="rect">
            <a:avLst/>
          </a:prstGeom>
        </p:spPr>
        <p:txBody>
          <a:bodyPr/>
          <a:lstStyle/>
          <a:p>
            <a:endParaRPr/>
          </a:p>
        </p:txBody>
      </p:sp>
      <p:sp>
        <p:nvSpPr>
          <p:cNvPr id="150" name="Tijdelijke aanduiding voor tekst 3"/>
          <p:cNvSpPr txBox="1">
            <a:spLocks noGrp="1"/>
          </p:cNvSpPr>
          <p:nvPr>
            <p:ph type="body" sz="half" idx="1"/>
          </p:nvPr>
        </p:nvSpPr>
        <p:spPr>
          <a:prstGeom prst="rect">
            <a:avLst/>
          </a:prstGeom>
        </p:spPr>
        <p:txBody>
          <a:bodyPr/>
          <a:lstStyle/>
          <a:p>
            <a:endParaRPr/>
          </a:p>
        </p:txBody>
      </p:sp>
      <p:sp>
        <p:nvSpPr>
          <p:cNvPr id="151" name="Tijdelijke aanduiding voor dianummer 4"/>
          <p:cNvSpPr txBox="1">
            <a:spLocks noGrp="1"/>
          </p:cNvSpPr>
          <p:nvPr>
            <p:ph type="sldNum" sz="quarter" idx="2"/>
          </p:nvPr>
        </p:nvSpPr>
        <p:spPr>
          <a:xfrm>
            <a:off x="838200" y="6406253"/>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152" name="Rectangle"/>
          <p:cNvSpPr/>
          <p:nvPr/>
        </p:nvSpPr>
        <p:spPr>
          <a:xfrm>
            <a:off x="-1" y="0"/>
            <a:ext cx="12192001" cy="6877132"/>
          </a:xfrm>
          <a:prstGeom prst="rect">
            <a:avLst/>
          </a:prstGeom>
          <a:solidFill>
            <a:srgbClr val="D22F58"/>
          </a:solidFill>
          <a:ln w="12700">
            <a:miter lim="400000"/>
          </a:ln>
        </p:spPr>
        <p:txBody>
          <a:bodyPr lIns="45719" rIns="45719" anchor="ctr"/>
          <a:lstStyle/>
          <a:p>
            <a:endParaRPr lang="en-NL"/>
          </a:p>
        </p:txBody>
      </p:sp>
      <p:sp>
        <p:nvSpPr>
          <p:cNvPr id="8" name="Context">
            <a:extLst>
              <a:ext uri="{FF2B5EF4-FFF2-40B4-BE49-F238E27FC236}">
                <a16:creationId xmlns:a16="http://schemas.microsoft.com/office/drawing/2014/main" id="{1C185623-4C7E-294B-AC31-93FC268B2FE9}"/>
              </a:ext>
            </a:extLst>
          </p:cNvPr>
          <p:cNvSpPr txBox="1">
            <a:spLocks/>
          </p:cNvSpPr>
          <p:nvPr/>
        </p:nvSpPr>
        <p:spPr>
          <a:xfrm>
            <a:off x="838200" y="2912047"/>
            <a:ext cx="10515600" cy="1033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457200" rtl="0" latinLnBrk="0">
              <a:lnSpc>
                <a:spcPct val="90000"/>
              </a:lnSpc>
              <a:spcBef>
                <a:spcPts val="0"/>
              </a:spcBef>
              <a:spcAft>
                <a:spcPts val="0"/>
              </a:spcAft>
              <a:buClrTx/>
              <a:buSzTx/>
              <a:buFontTx/>
              <a:buNone/>
              <a:tabLst/>
              <a:defRPr sz="3400" b="1"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1pPr>
            <a:lvl2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2pPr>
            <a:lvl3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3pPr>
            <a:lvl4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4pPr>
            <a:lvl5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5pPr>
            <a:lvl6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6pPr>
            <a:lvl7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7pPr>
            <a:lvl8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8pPr>
            <a:lvl9pPr marL="0" marR="0" indent="0" algn="l" defTabSz="457200" rtl="0" latinLnBrk="0">
              <a:lnSpc>
                <a:spcPct val="90000"/>
              </a:lnSpc>
              <a:spcBef>
                <a:spcPts val="0"/>
              </a:spcBef>
              <a:spcAft>
                <a:spcPts val="0"/>
              </a:spcAft>
              <a:buClrTx/>
              <a:buSzTx/>
              <a:buFontTx/>
              <a:buNone/>
              <a:tabLst/>
              <a:defRPr sz="3400" b="0" i="0" u="none" strike="noStrike" cap="none" spc="0" baseline="0">
                <a:solidFill>
                  <a:srgbClr val="E50856"/>
                </a:solidFill>
                <a:uFillTx/>
                <a:latin typeface="Avenir Next Condensed Regular"/>
                <a:ea typeface="Avenir Next Condensed Regular"/>
                <a:cs typeface="Avenir Next Condensed Regular"/>
                <a:sym typeface="Avenir Next Condensed Regular"/>
              </a:defRPr>
            </a:lvl9pPr>
          </a:lstStyle>
          <a:p>
            <a:pPr algn="ctr" hangingPunct="1"/>
            <a:r>
              <a:rPr lang="en-GB" sz="4000" dirty="0" err="1">
                <a:solidFill>
                  <a:schemeClr val="bg1"/>
                </a:solidFill>
                <a:latin typeface="Avenir Next Condensed" panose="020B0506020202020204" pitchFamily="34" charset="0"/>
              </a:rPr>
              <a:t>Verdieping</a:t>
            </a:r>
            <a:r>
              <a:rPr lang="en-GB" sz="4000" dirty="0">
                <a:solidFill>
                  <a:schemeClr val="bg1"/>
                </a:solidFill>
                <a:latin typeface="Avenir Next Condensed" panose="020B0506020202020204" pitchFamily="34" charset="0"/>
              </a:rPr>
              <a:t> </a:t>
            </a:r>
            <a:r>
              <a:rPr lang="en-GB" sz="4000" dirty="0" err="1">
                <a:solidFill>
                  <a:schemeClr val="bg1"/>
                </a:solidFill>
                <a:latin typeface="Avenir Next Condensed" panose="020B0506020202020204" pitchFamily="34" charset="0"/>
              </a:rPr>
              <a:t>onderwerp</a:t>
            </a:r>
            <a:r>
              <a:rPr lang="en-GB" sz="4000" dirty="0">
                <a:solidFill>
                  <a:schemeClr val="bg1"/>
                </a:solidFill>
                <a:latin typeface="Avenir Next Condensed" panose="020B0506020202020204" pitchFamily="34" charset="0"/>
              </a:rPr>
              <a:t>_</a:t>
            </a:r>
          </a:p>
        </p:txBody>
      </p:sp>
    </p:spTree>
    <p:extLst>
      <p:ext uri="{BB962C8B-B14F-4D97-AF65-F5344CB8AC3E}">
        <p14:creationId xmlns:p14="http://schemas.microsoft.com/office/powerpoint/2010/main" val="115021324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imeline&#10;&#10;Description automatically generated">
            <a:extLst>
              <a:ext uri="{FF2B5EF4-FFF2-40B4-BE49-F238E27FC236}">
                <a16:creationId xmlns:a16="http://schemas.microsoft.com/office/drawing/2014/main" id="{1C43B5F6-FEF4-A2B6-2DA7-A06CB9635E9A}"/>
              </a:ext>
            </a:extLst>
          </p:cNvPr>
          <p:cNvPicPr>
            <a:picLocks noGrp="1" noChangeAspect="1"/>
          </p:cNvPicPr>
          <p:nvPr>
            <p:ph type="pic" sz="quarter" idx="11"/>
          </p:nvPr>
        </p:nvPicPr>
        <p:blipFill>
          <a:blip r:embed="rId3"/>
          <a:srcRect l="12716" r="12716"/>
          <a:stretch>
            <a:fillRect/>
          </a:stretch>
        </p:blipFill>
        <p:spPr/>
      </p:pic>
      <p:sp>
        <p:nvSpPr>
          <p:cNvPr id="2" name="Title 1">
            <a:extLst>
              <a:ext uri="{FF2B5EF4-FFF2-40B4-BE49-F238E27FC236}">
                <a16:creationId xmlns:a16="http://schemas.microsoft.com/office/drawing/2014/main" id="{4126B75A-4FCB-E3A6-A23B-9299A13EA486}"/>
              </a:ext>
            </a:extLst>
          </p:cNvPr>
          <p:cNvSpPr>
            <a:spLocks noGrp="1"/>
          </p:cNvSpPr>
          <p:nvPr>
            <p:ph type="title"/>
          </p:nvPr>
        </p:nvSpPr>
        <p:spPr/>
        <p:txBody>
          <a:bodyPr/>
          <a:lstStyle/>
          <a:p>
            <a:r>
              <a:rPr lang="nl-NL" dirty="0"/>
              <a:t>Verdieping: digitaal mediaproduct</a:t>
            </a:r>
          </a:p>
        </p:txBody>
      </p:sp>
      <p:sp>
        <p:nvSpPr>
          <p:cNvPr id="3" name="Text Placeholder 2">
            <a:extLst>
              <a:ext uri="{FF2B5EF4-FFF2-40B4-BE49-F238E27FC236}">
                <a16:creationId xmlns:a16="http://schemas.microsoft.com/office/drawing/2014/main" id="{DF8A8E94-4A3E-0246-3BA7-E0E6CC54AF54}"/>
              </a:ext>
            </a:extLst>
          </p:cNvPr>
          <p:cNvSpPr>
            <a:spLocks noGrp="1"/>
          </p:cNvSpPr>
          <p:nvPr>
            <p:ph type="body" sz="quarter" idx="12"/>
          </p:nvPr>
        </p:nvSpPr>
        <p:spPr/>
        <p:txBody>
          <a:bodyPr/>
          <a:lstStyle/>
          <a:p>
            <a:r>
              <a:rPr lang="nl-NL" dirty="0"/>
              <a:t>Om meer te weten over jouw gekozen digitaal mediaproduct, verdiep je je in het onderwerp.</a:t>
            </a:r>
          </a:p>
          <a:p>
            <a:endParaRPr lang="nl-NL" dirty="0"/>
          </a:p>
          <a:p>
            <a:r>
              <a:rPr lang="nl-NL" dirty="0"/>
              <a:t>Bekijk 1 of meerdere van de volgende video’s om je te verdiepen of ga zelf opzoek naar bronnen.</a:t>
            </a:r>
          </a:p>
        </p:txBody>
      </p:sp>
      <p:sp>
        <p:nvSpPr>
          <p:cNvPr id="4" name="Slide Number Placeholder 3">
            <a:extLst>
              <a:ext uri="{FF2B5EF4-FFF2-40B4-BE49-F238E27FC236}">
                <a16:creationId xmlns:a16="http://schemas.microsoft.com/office/drawing/2014/main" id="{63661977-AA67-5564-3426-A562D4FAAF76}"/>
              </a:ext>
            </a:extLst>
          </p:cNvPr>
          <p:cNvSpPr>
            <a:spLocks noGrp="1"/>
          </p:cNvSpPr>
          <p:nvPr>
            <p:ph type="sldNum" sz="quarter" idx="13"/>
          </p:nvPr>
        </p:nvSpPr>
        <p:spPr/>
        <p:txBody>
          <a:bodyPr/>
          <a:lstStyle/>
          <a:p>
            <a:fld id="{FACE7509-F60A-4509-9491-CD4ED7B54EDD}" type="slidenum">
              <a:rPr lang="nl-NL" smtClean="0"/>
              <a:pPr/>
              <a:t>28</a:t>
            </a:fld>
            <a:endParaRPr lang="nl-NL"/>
          </a:p>
        </p:txBody>
      </p:sp>
    </p:spTree>
    <p:extLst>
      <p:ext uri="{BB962C8B-B14F-4D97-AF65-F5344CB8AC3E}">
        <p14:creationId xmlns:p14="http://schemas.microsoft.com/office/powerpoint/2010/main" val="189860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Streaming </a:t>
            </a:r>
            <a:r>
              <a:rPr lang="nl-NL" dirty="0" err="1"/>
              <a:t>music</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29</a:t>
            </a:fld>
            <a:endParaRPr lang="nl-NL"/>
          </a:p>
        </p:txBody>
      </p:sp>
      <p:pic>
        <p:nvPicPr>
          <p:cNvPr id="3" name="Online Media 2" descr="From Phonographs to Spotify: A Brief History of the Music Industry">
            <a:hlinkClick r:id="" action="ppaction://media"/>
            <a:extLst>
              <a:ext uri="{FF2B5EF4-FFF2-40B4-BE49-F238E27FC236}">
                <a16:creationId xmlns:a16="http://schemas.microsoft.com/office/drawing/2014/main" id="{8F50A695-CF45-0E04-4311-30914432EE02}"/>
              </a:ext>
            </a:extLst>
          </p:cNvPr>
          <p:cNvPicPr>
            <a:picLocks noRot="1" noChangeAspect="1"/>
          </p:cNvPicPr>
          <p:nvPr>
            <a:videoFile r:link="rId1"/>
          </p:nvPr>
        </p:nvPicPr>
        <p:blipFill>
          <a:blip r:embed="rId4"/>
          <a:stretch>
            <a:fillRect/>
          </a:stretch>
        </p:blipFill>
        <p:spPr>
          <a:xfrm>
            <a:off x="3965611" y="1690692"/>
            <a:ext cx="7888251" cy="4456862"/>
          </a:xfrm>
          <a:prstGeom prst="rect">
            <a:avLst/>
          </a:prstGeom>
        </p:spPr>
      </p:pic>
    </p:spTree>
    <p:extLst>
      <p:ext uri="{BB962C8B-B14F-4D97-AF65-F5344CB8AC3E}">
        <p14:creationId xmlns:p14="http://schemas.microsoft.com/office/powerpoint/2010/main" val="413406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9AA3E-FA5C-C910-40F6-41B5FCD3A1FD}"/>
              </a:ext>
            </a:extLst>
          </p:cNvPr>
          <p:cNvSpPr>
            <a:spLocks noGrp="1"/>
          </p:cNvSpPr>
          <p:nvPr>
            <p:ph type="title"/>
          </p:nvPr>
        </p:nvSpPr>
        <p:spPr/>
        <p:txBody>
          <a:bodyPr/>
          <a:lstStyle/>
          <a:p>
            <a:r>
              <a:rPr lang="nl-NL">
                <a:latin typeface="Avenir Next Condensed Medium"/>
                <a:cs typeface="Arial"/>
              </a:rPr>
              <a:t>LEERUITKOMST &amp; BEOORDELINGSCRITERIA</a:t>
            </a:r>
            <a:endParaRPr lang="en-NL">
              <a:latin typeface="Avenir Next Condensed Medium"/>
              <a:cs typeface="Arial"/>
            </a:endParaRPr>
          </a:p>
        </p:txBody>
      </p:sp>
      <p:sp>
        <p:nvSpPr>
          <p:cNvPr id="3" name="Tijdelijke aanduiding voor tekst 2">
            <a:extLst>
              <a:ext uri="{FF2B5EF4-FFF2-40B4-BE49-F238E27FC236}">
                <a16:creationId xmlns:a16="http://schemas.microsoft.com/office/drawing/2014/main" id="{E30B7AAA-AA83-09EA-77CA-62597249A6CB}"/>
              </a:ext>
            </a:extLst>
          </p:cNvPr>
          <p:cNvSpPr>
            <a:spLocks noGrp="1"/>
          </p:cNvSpPr>
          <p:nvPr>
            <p:ph type="body" sz="quarter" idx="11"/>
          </p:nvPr>
        </p:nvSpPr>
        <p:spPr/>
        <p:txBody>
          <a:bodyPr vert="horz" lIns="91440" tIns="45720" rIns="91440" bIns="45720" rtlCol="0" anchor="t">
            <a:noAutofit/>
          </a:bodyPr>
          <a:lstStyle/>
          <a:p>
            <a:pPr marL="0" indent="0">
              <a:buNone/>
            </a:pPr>
            <a:r>
              <a:rPr lang="nl-NL" dirty="0">
                <a:latin typeface="Arial"/>
                <a:cs typeface="Arial"/>
              </a:rPr>
              <a:t>Leeruitkomst: </a:t>
            </a:r>
          </a:p>
          <a:p>
            <a:pPr>
              <a:lnSpc>
                <a:spcPct val="107000"/>
              </a:lnSpc>
              <a:spcAft>
                <a:spcPts val="800"/>
              </a:spcAft>
              <a:buSzPts val="1000"/>
              <a:tabLst>
                <a:tab pos="457200" algn="l"/>
              </a:tabLst>
            </a:pPr>
            <a:r>
              <a:rPr lang="nl-NL" dirty="0">
                <a:effectLst/>
                <a:latin typeface="+mn-lt"/>
                <a:ea typeface="Calibri" panose="020F0502020204030204" pitchFamily="34" charset="0"/>
                <a:cs typeface="Arial" panose="020B0604020202020204" pitchFamily="34" charset="0"/>
              </a:rPr>
              <a:t>4.1. De student verkent de ontwikkeling en maatschappelijke invloed van interactieve media en producten en gebruikt de inzichten om de waarde van haar eigen ontwerpoplossingen uit te leggen. </a:t>
            </a:r>
          </a:p>
          <a:p>
            <a:pPr marL="342900" lvl="0" indent="-342900">
              <a:lnSpc>
                <a:spcPct val="107000"/>
              </a:lnSpc>
              <a:spcAft>
                <a:spcPts val="800"/>
              </a:spcAft>
              <a:buSzPts val="1000"/>
              <a:buFont typeface="Symbol" panose="05050102010706020507" pitchFamily="18" charset="2"/>
              <a:buChar char=""/>
              <a:tabLst>
                <a:tab pos="457200" algn="l"/>
              </a:tabLst>
            </a:pPr>
            <a:endParaRPr lang="nl-NL" dirty="0">
              <a:latin typeface="+mn-lt"/>
              <a:ea typeface="Calibri" panose="020F0502020204030204" pitchFamily="34" charset="0"/>
            </a:endParaRPr>
          </a:p>
          <a:p>
            <a:pPr marL="0" lvl="0" indent="0">
              <a:lnSpc>
                <a:spcPct val="107000"/>
              </a:lnSpc>
              <a:spcAft>
                <a:spcPts val="800"/>
              </a:spcAft>
              <a:buSzPts val="1000"/>
              <a:buNone/>
              <a:tabLst>
                <a:tab pos="457200" algn="l"/>
              </a:tabLst>
            </a:pPr>
            <a:r>
              <a:rPr lang="nl-NL" dirty="0">
                <a:effectLst/>
                <a:latin typeface="+mn-lt"/>
                <a:ea typeface="Calibri" panose="020F0502020204030204" pitchFamily="34" charset="0"/>
                <a:cs typeface="Arial" panose="020B0604020202020204" pitchFamily="34" charset="0"/>
              </a:rPr>
              <a:t>Beoordelingscriterium</a:t>
            </a:r>
            <a:endParaRPr lang="nl-NL" dirty="0">
              <a:latin typeface="+mn-lt"/>
              <a:ea typeface="Calibri" panose="020F0502020204030204" pitchFamily="34" charset="0"/>
            </a:endParaRPr>
          </a:p>
          <a:p>
            <a:pPr>
              <a:lnSpc>
                <a:spcPct val="107000"/>
              </a:lnSpc>
              <a:spcAft>
                <a:spcPts val="800"/>
              </a:spcAft>
              <a:buSzPts val="1000"/>
              <a:tabLst>
                <a:tab pos="457200" algn="l"/>
              </a:tabLst>
            </a:pPr>
            <a:r>
              <a:rPr lang="nl-NL" dirty="0">
                <a:effectLst/>
                <a:latin typeface="+mn-lt"/>
                <a:ea typeface="Calibri" panose="020F0502020204030204" pitchFamily="34" charset="0"/>
                <a:cs typeface="Times New Roman" panose="02020603050405020304" pitchFamily="18" charset="0"/>
              </a:rPr>
              <a:t>4.1.1 Je koppelt historische ontwikkelingen binnen het CMD-werkveld aan jouw ontwerpoplossingen door deze te vergelijken met verwante voorlopers. [Onderzoeken]</a:t>
            </a:r>
          </a:p>
          <a:p>
            <a:pPr marL="342900" indent="-342900"/>
            <a:endParaRPr lang="en-NL" dirty="0"/>
          </a:p>
        </p:txBody>
      </p:sp>
      <p:sp>
        <p:nvSpPr>
          <p:cNvPr id="4" name="Tijdelijke aanduiding voor dianummer 3">
            <a:extLst>
              <a:ext uri="{FF2B5EF4-FFF2-40B4-BE49-F238E27FC236}">
                <a16:creationId xmlns:a16="http://schemas.microsoft.com/office/drawing/2014/main" id="{588CAA0E-A234-FE07-E45D-11005830B78A}"/>
              </a:ext>
            </a:extLst>
          </p:cNvPr>
          <p:cNvSpPr>
            <a:spLocks noGrp="1"/>
          </p:cNvSpPr>
          <p:nvPr>
            <p:ph type="sldNum" sz="quarter" idx="12"/>
          </p:nvPr>
        </p:nvSpPr>
        <p:spPr/>
        <p:txBody>
          <a:bodyPr/>
          <a:lstStyle/>
          <a:p>
            <a:fld id="{FACE7509-F60A-4509-9491-CD4ED7B54EDD}" type="slidenum">
              <a:rPr lang="nl-NL" smtClean="0"/>
              <a:pPr/>
              <a:t>3</a:t>
            </a:fld>
            <a:endParaRPr lang="nl-NL"/>
          </a:p>
        </p:txBody>
      </p:sp>
    </p:spTree>
    <p:extLst>
      <p:ext uri="{BB962C8B-B14F-4D97-AF65-F5344CB8AC3E}">
        <p14:creationId xmlns:p14="http://schemas.microsoft.com/office/powerpoint/2010/main" val="588426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Game</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30</a:t>
            </a:fld>
            <a:endParaRPr lang="nl-NL"/>
          </a:p>
        </p:txBody>
      </p:sp>
      <p:pic>
        <p:nvPicPr>
          <p:cNvPr id="3" name="Online Media 2" descr="HIGH SCORE | The First Computer Graphics Game | Netflix">
            <a:hlinkClick r:id="" action="ppaction://media"/>
            <a:extLst>
              <a:ext uri="{FF2B5EF4-FFF2-40B4-BE49-F238E27FC236}">
                <a16:creationId xmlns:a16="http://schemas.microsoft.com/office/drawing/2014/main" id="{518CD777-3221-CBAE-0C9D-D76709E45833}"/>
              </a:ext>
            </a:extLst>
          </p:cNvPr>
          <p:cNvPicPr>
            <a:picLocks noRot="1" noChangeAspect="1"/>
          </p:cNvPicPr>
          <p:nvPr>
            <a:videoFile r:link="rId1"/>
          </p:nvPr>
        </p:nvPicPr>
        <p:blipFill>
          <a:blip r:embed="rId4"/>
          <a:stretch>
            <a:fillRect/>
          </a:stretch>
        </p:blipFill>
        <p:spPr>
          <a:xfrm>
            <a:off x="5713216" y="1769035"/>
            <a:ext cx="6226372" cy="3517900"/>
          </a:xfrm>
          <a:prstGeom prst="rect">
            <a:avLst/>
          </a:prstGeom>
        </p:spPr>
      </p:pic>
      <p:sp>
        <p:nvSpPr>
          <p:cNvPr id="6" name="Text Placeholder 2">
            <a:extLst>
              <a:ext uri="{FF2B5EF4-FFF2-40B4-BE49-F238E27FC236}">
                <a16:creationId xmlns:a16="http://schemas.microsoft.com/office/drawing/2014/main" id="{D3E43D04-EFBA-526A-2867-3260FF718605}"/>
              </a:ext>
            </a:extLst>
          </p:cNvPr>
          <p:cNvSpPr>
            <a:spLocks noGrp="1"/>
          </p:cNvSpPr>
          <p:nvPr>
            <p:ph type="body" sz="quarter" idx="11"/>
          </p:nvPr>
        </p:nvSpPr>
        <p:spPr>
          <a:xfrm>
            <a:off x="838200" y="1925638"/>
            <a:ext cx="4733925" cy="4248000"/>
          </a:xfrm>
        </p:spPr>
        <p:txBody>
          <a:bodyPr/>
          <a:lstStyle/>
          <a:p>
            <a:r>
              <a:rPr lang="nl-NL" dirty="0"/>
              <a:t>Bekijk de documentaire serie over de geschiedenis van video games op </a:t>
            </a:r>
            <a:r>
              <a:rPr lang="nl-NL" dirty="0" err="1"/>
              <a:t>Netflix</a:t>
            </a:r>
            <a:r>
              <a:rPr lang="nl-NL" dirty="0"/>
              <a:t>: High Score</a:t>
            </a:r>
          </a:p>
        </p:txBody>
      </p:sp>
    </p:spTree>
    <p:extLst>
      <p:ext uri="{BB962C8B-B14F-4D97-AF65-F5344CB8AC3E}">
        <p14:creationId xmlns:p14="http://schemas.microsoft.com/office/powerpoint/2010/main" val="319232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a:t>XR</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31</a:t>
            </a:fld>
            <a:endParaRPr lang="nl-NL"/>
          </a:p>
        </p:txBody>
      </p:sp>
      <p:pic>
        <p:nvPicPr>
          <p:cNvPr id="3" name="Online Media 2" descr="What Is Extended Reality (XR)?">
            <a:hlinkClick r:id="" action="ppaction://media"/>
            <a:extLst>
              <a:ext uri="{FF2B5EF4-FFF2-40B4-BE49-F238E27FC236}">
                <a16:creationId xmlns:a16="http://schemas.microsoft.com/office/drawing/2014/main" id="{AD9750F4-9565-BE79-24EE-5C4FD437747E}"/>
              </a:ext>
            </a:extLst>
          </p:cNvPr>
          <p:cNvPicPr>
            <a:picLocks noRot="1" noChangeAspect="1"/>
          </p:cNvPicPr>
          <p:nvPr>
            <a:videoFile r:link="rId1"/>
          </p:nvPr>
        </p:nvPicPr>
        <p:blipFill>
          <a:blip r:embed="rId4"/>
          <a:stretch>
            <a:fillRect/>
          </a:stretch>
        </p:blipFill>
        <p:spPr>
          <a:xfrm>
            <a:off x="3063834" y="1182481"/>
            <a:ext cx="8432470" cy="4764346"/>
          </a:xfrm>
          <a:prstGeom prst="rect">
            <a:avLst/>
          </a:prstGeom>
        </p:spPr>
      </p:pic>
    </p:spTree>
    <p:extLst>
      <p:ext uri="{BB962C8B-B14F-4D97-AF65-F5344CB8AC3E}">
        <p14:creationId xmlns:p14="http://schemas.microsoft.com/office/powerpoint/2010/main" val="185886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4A4EE-70A7-5E4D-C19F-1E6A4D499F24}"/>
              </a:ext>
            </a:extLst>
          </p:cNvPr>
          <p:cNvSpPr>
            <a:spLocks noGrp="1"/>
          </p:cNvSpPr>
          <p:nvPr>
            <p:ph type="title"/>
          </p:nvPr>
        </p:nvSpPr>
        <p:spPr/>
        <p:txBody>
          <a:bodyPr/>
          <a:lstStyle/>
          <a:p>
            <a:r>
              <a:rPr lang="nl-NL" dirty="0" err="1"/>
              <a:t>Social</a:t>
            </a:r>
            <a:r>
              <a:rPr lang="nl-NL" dirty="0"/>
              <a:t> media</a:t>
            </a:r>
            <a:endParaRPr lang="en-NL" dirty="0"/>
          </a:p>
        </p:txBody>
      </p:sp>
      <p:sp>
        <p:nvSpPr>
          <p:cNvPr id="4" name="Tijdelijke aanduiding voor dianummer 3">
            <a:extLst>
              <a:ext uri="{FF2B5EF4-FFF2-40B4-BE49-F238E27FC236}">
                <a16:creationId xmlns:a16="http://schemas.microsoft.com/office/drawing/2014/main" id="{03EE27C1-35E4-4E4B-7A1B-F45748CB1D65}"/>
              </a:ext>
            </a:extLst>
          </p:cNvPr>
          <p:cNvSpPr>
            <a:spLocks noGrp="1"/>
          </p:cNvSpPr>
          <p:nvPr>
            <p:ph type="sldNum" sz="quarter" idx="12"/>
          </p:nvPr>
        </p:nvSpPr>
        <p:spPr/>
        <p:txBody>
          <a:bodyPr/>
          <a:lstStyle/>
          <a:p>
            <a:fld id="{FACE7509-F60A-4509-9491-CD4ED7B54EDD}" type="slidenum">
              <a:rPr lang="nl-NL" smtClean="0"/>
              <a:pPr/>
              <a:t>32</a:t>
            </a:fld>
            <a:endParaRPr lang="nl-NL"/>
          </a:p>
        </p:txBody>
      </p:sp>
      <p:pic>
        <p:nvPicPr>
          <p:cNvPr id="3" name="Online Media 2" descr="The Evolution of Communication Through Social Media">
            <a:hlinkClick r:id="" action="ppaction://media"/>
            <a:extLst>
              <a:ext uri="{FF2B5EF4-FFF2-40B4-BE49-F238E27FC236}">
                <a16:creationId xmlns:a16="http://schemas.microsoft.com/office/drawing/2014/main" id="{1E99B903-A4F2-EC09-5FF4-388A09D607F3}"/>
              </a:ext>
            </a:extLst>
          </p:cNvPr>
          <p:cNvPicPr>
            <a:picLocks noRot="1" noChangeAspect="1"/>
          </p:cNvPicPr>
          <p:nvPr>
            <a:videoFile r:link="rId1"/>
          </p:nvPr>
        </p:nvPicPr>
        <p:blipFill>
          <a:blip r:embed="rId4"/>
          <a:stretch>
            <a:fillRect/>
          </a:stretch>
        </p:blipFill>
        <p:spPr>
          <a:xfrm>
            <a:off x="1066266" y="1609071"/>
            <a:ext cx="7798953" cy="4406408"/>
          </a:xfrm>
          <a:prstGeom prst="rect">
            <a:avLst/>
          </a:prstGeom>
        </p:spPr>
      </p:pic>
    </p:spTree>
    <p:extLst>
      <p:ext uri="{BB962C8B-B14F-4D97-AF65-F5344CB8AC3E}">
        <p14:creationId xmlns:p14="http://schemas.microsoft.com/office/powerpoint/2010/main" val="296751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a:t>AFSLUITING</a:t>
            </a:r>
          </a:p>
        </p:txBody>
      </p:sp>
      <p:sp>
        <p:nvSpPr>
          <p:cNvPr id="5" name="Tijdelijke aanduiding voor tekst 4"/>
          <p:cNvSpPr>
            <a:spLocks noGrp="1"/>
          </p:cNvSpPr>
          <p:nvPr>
            <p:ph type="body" sz="quarter" idx="11"/>
          </p:nvPr>
        </p:nvSpPr>
        <p:spPr/>
        <p:txBody>
          <a:bodyPr/>
          <a:lstStyle/>
          <a:p>
            <a:pPr marL="0" indent="0">
              <a:buNone/>
            </a:pPr>
            <a:r>
              <a:rPr lang="nl-NL" dirty="0"/>
              <a:t>Dit was jullie kennismaking met mediageschiedenis. </a:t>
            </a:r>
          </a:p>
          <a:p>
            <a:pPr marL="0" indent="0">
              <a:buNone/>
            </a:pPr>
            <a:endParaRPr lang="nl-NL" dirty="0">
              <a:solidFill>
                <a:srgbClr val="E50056"/>
              </a:solidFill>
            </a:endParaRPr>
          </a:p>
          <a:p>
            <a:pPr marL="0" indent="0">
              <a:buNone/>
            </a:pPr>
            <a:endParaRPr lang="nl-NL" dirty="0"/>
          </a:p>
          <a:p>
            <a:pPr marL="0" indent="0">
              <a:buNone/>
            </a:pPr>
            <a:r>
              <a:rPr lang="nl-NL" dirty="0"/>
              <a:t>Wat kun je hiermee voor datapunt 4A?</a:t>
            </a:r>
          </a:p>
          <a:p>
            <a:pPr marL="0" indent="0">
              <a:buNone/>
            </a:pPr>
            <a:endParaRPr lang="nl-NL" dirty="0"/>
          </a:p>
          <a:p>
            <a:pPr marL="0" indent="0">
              <a:buNone/>
            </a:pPr>
            <a:endParaRPr lang="nl-NL" dirty="0"/>
          </a:p>
          <a:p>
            <a:pPr marL="0" indent="0">
              <a:buNone/>
            </a:pPr>
            <a:r>
              <a:rPr lang="nl-NL" dirty="0"/>
              <a:t>4A moet ingeleverd worden op de vrijdag van week 2</a:t>
            </a:r>
          </a:p>
          <a:p>
            <a:pPr marL="0" indent="0">
              <a:buNone/>
            </a:pPr>
            <a:endParaRPr lang="nl-NL" dirty="0"/>
          </a:p>
          <a:p>
            <a:pPr marL="0" indent="0">
              <a:buNone/>
            </a:pPr>
            <a:endParaRPr lang="nl-NL" dirty="0"/>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33</a:t>
            </a:fld>
            <a:endParaRPr lang="nl-NL"/>
          </a:p>
        </p:txBody>
      </p:sp>
    </p:spTree>
    <p:extLst>
      <p:ext uri="{BB962C8B-B14F-4D97-AF65-F5344CB8AC3E}">
        <p14:creationId xmlns:p14="http://schemas.microsoft.com/office/powerpoint/2010/main" val="197917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14969-AAB3-4AE8-BDDB-E8584768F32B}"/>
              </a:ext>
            </a:extLst>
          </p:cNvPr>
          <p:cNvSpPr>
            <a:spLocks noGrp="1"/>
          </p:cNvSpPr>
          <p:nvPr>
            <p:ph type="title"/>
          </p:nvPr>
        </p:nvSpPr>
        <p:spPr/>
        <p:txBody>
          <a:bodyPr/>
          <a:lstStyle/>
          <a:p>
            <a:endParaRPr lang="nl-NL"/>
          </a:p>
        </p:txBody>
      </p:sp>
      <p:sp>
        <p:nvSpPr>
          <p:cNvPr id="3" name="Tijdelijke aanduiding voor tekst 2">
            <a:extLst>
              <a:ext uri="{FF2B5EF4-FFF2-40B4-BE49-F238E27FC236}">
                <a16:creationId xmlns:a16="http://schemas.microsoft.com/office/drawing/2014/main" id="{574011A0-31D2-46FF-B0DF-726F9C998300}"/>
              </a:ext>
            </a:extLst>
          </p:cNvPr>
          <p:cNvSpPr>
            <a:spLocks noGrp="1"/>
          </p:cNvSpPr>
          <p:nvPr>
            <p:ph type="body" sz="quarter" idx="11"/>
          </p:nvPr>
        </p:nvSpPr>
        <p:spPr/>
        <p:txBody>
          <a:bodyPr/>
          <a:lstStyle/>
          <a:p>
            <a:endParaRPr lang="nl-NL"/>
          </a:p>
        </p:txBody>
      </p:sp>
      <p:sp>
        <p:nvSpPr>
          <p:cNvPr id="5" name="Rechthoek 4">
            <a:extLst>
              <a:ext uri="{FF2B5EF4-FFF2-40B4-BE49-F238E27FC236}">
                <a16:creationId xmlns:a16="http://schemas.microsoft.com/office/drawing/2014/main" id="{97DFE60C-879A-4A99-878E-EB938ADAA392}"/>
              </a:ext>
            </a:extLst>
          </p:cNvPr>
          <p:cNvSpPr/>
          <p:nvPr/>
        </p:nvSpPr>
        <p:spPr>
          <a:xfrm>
            <a:off x="-812800" y="-495300"/>
            <a:ext cx="17106900" cy="735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7520598C-F132-4B44-9221-FD837A6757EC}"/>
              </a:ext>
            </a:extLst>
          </p:cNvPr>
          <p:cNvPicPr/>
          <p:nvPr/>
        </p:nvPicPr>
        <p:blipFill>
          <a:blip r:embed="rId2">
            <a:extLst>
              <a:ext uri="{28A0092B-C50C-407E-A947-70E740481C1C}">
                <a14:useLocalDpi xmlns:a14="http://schemas.microsoft.com/office/drawing/2010/main" val="0"/>
              </a:ext>
            </a:extLst>
          </a:blip>
          <a:stretch>
            <a:fillRect/>
          </a:stretch>
        </p:blipFill>
        <p:spPr>
          <a:xfrm>
            <a:off x="4368800" y="2311400"/>
            <a:ext cx="3454400" cy="2235200"/>
          </a:xfrm>
          <a:prstGeom prst="rect">
            <a:avLst/>
          </a:prstGeom>
        </p:spPr>
      </p:pic>
    </p:spTree>
    <p:extLst>
      <p:ext uri="{BB962C8B-B14F-4D97-AF65-F5344CB8AC3E}">
        <p14:creationId xmlns:p14="http://schemas.microsoft.com/office/powerpoint/2010/main" val="89638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3733A9-6315-EAC3-3F61-0156507CD172}"/>
              </a:ext>
            </a:extLst>
          </p:cNvPr>
          <p:cNvSpPr>
            <a:spLocks noGrp="1"/>
          </p:cNvSpPr>
          <p:nvPr>
            <p:ph type="title"/>
          </p:nvPr>
        </p:nvSpPr>
        <p:spPr/>
        <p:txBody>
          <a:bodyPr/>
          <a:lstStyle/>
          <a:p>
            <a:r>
              <a:rPr lang="nl-NL"/>
              <a:t>Datapunten bij deze leeruitkomst</a:t>
            </a:r>
          </a:p>
        </p:txBody>
      </p:sp>
      <p:sp>
        <p:nvSpPr>
          <p:cNvPr id="3" name="Tijdelijke aanduiding voor tekst 2">
            <a:extLst>
              <a:ext uri="{FF2B5EF4-FFF2-40B4-BE49-F238E27FC236}">
                <a16:creationId xmlns:a16="http://schemas.microsoft.com/office/drawing/2014/main" id="{5D6462A6-24BC-79C7-DE30-49ECD895BF2D}"/>
              </a:ext>
            </a:extLst>
          </p:cNvPr>
          <p:cNvSpPr>
            <a:spLocks noGrp="1"/>
          </p:cNvSpPr>
          <p:nvPr>
            <p:ph type="body" sz="quarter" idx="11"/>
          </p:nvPr>
        </p:nvSpPr>
        <p:spPr/>
        <p:txBody>
          <a:bodyPr vert="horz" lIns="91440" tIns="45720" rIns="91440" bIns="45720" rtlCol="0" anchor="t">
            <a:normAutofit/>
          </a:bodyPr>
          <a:lstStyle/>
          <a:p>
            <a:pPr marL="179705" indent="-179705"/>
            <a:r>
              <a:rPr lang="nl-NL" dirty="0">
                <a:latin typeface="Arial"/>
                <a:cs typeface="Arial"/>
              </a:rPr>
              <a:t>Datapunt 4A Ik als ontwerper in de maatschappij (week 2)</a:t>
            </a:r>
          </a:p>
          <a:p>
            <a:pPr marL="179705" indent="-179705"/>
            <a:r>
              <a:rPr lang="en-US" dirty="0" err="1">
                <a:latin typeface="Arial"/>
                <a:cs typeface="Arial"/>
              </a:rPr>
              <a:t>Datapunt</a:t>
            </a:r>
            <a:r>
              <a:rPr lang="en-US" dirty="0">
                <a:latin typeface="Arial"/>
                <a:cs typeface="Arial"/>
              </a:rPr>
              <a:t> 4D Ik </a:t>
            </a:r>
            <a:r>
              <a:rPr lang="en-US" dirty="0" err="1">
                <a:latin typeface="Arial"/>
                <a:cs typeface="Arial"/>
              </a:rPr>
              <a:t>als</a:t>
            </a:r>
            <a:r>
              <a:rPr lang="en-US" dirty="0">
                <a:latin typeface="Arial"/>
                <a:cs typeface="Arial"/>
              </a:rPr>
              <a:t> </a:t>
            </a:r>
            <a:r>
              <a:rPr lang="en-US" dirty="0" err="1">
                <a:latin typeface="Arial"/>
                <a:cs typeface="Arial"/>
              </a:rPr>
              <a:t>ontwerp</a:t>
            </a:r>
            <a:r>
              <a:rPr lang="en-US" dirty="0">
                <a:latin typeface="Arial"/>
                <a:cs typeface="Arial"/>
              </a:rPr>
              <a:t> in </a:t>
            </a:r>
            <a:r>
              <a:rPr lang="en-US" dirty="0" err="1">
                <a:latin typeface="Arial"/>
                <a:cs typeface="Arial"/>
              </a:rPr>
              <a:t>ontwikkeling</a:t>
            </a:r>
            <a:r>
              <a:rPr lang="en-US" dirty="0">
                <a:latin typeface="Arial"/>
                <a:cs typeface="Arial"/>
              </a:rPr>
              <a:t> (week 7)</a:t>
            </a:r>
            <a:endParaRPr lang="nl-NL" dirty="0">
              <a:latin typeface="Arial"/>
              <a:cs typeface="Arial"/>
            </a:endParaRPr>
          </a:p>
          <a:p>
            <a:pPr marL="179705" indent="-179705"/>
            <a:endParaRPr lang="nl-NL" dirty="0">
              <a:latin typeface="Arial"/>
            </a:endParaRPr>
          </a:p>
          <a:p>
            <a:pPr marL="179705" indent="-179705"/>
            <a:r>
              <a:rPr lang="nl-NL" dirty="0">
                <a:latin typeface="Arial"/>
              </a:rPr>
              <a:t>In Datapunt 4 A koppel je je eerder gemaakte ontwerpen aan het mediageschiedenis onderdeel waar het bij hoort. Leg uit hoe die geschiedenis heeft bijgedragen aan jouw ontwerp. </a:t>
            </a:r>
          </a:p>
        </p:txBody>
      </p:sp>
      <p:sp>
        <p:nvSpPr>
          <p:cNvPr id="4" name="Tijdelijke aanduiding voor dianummer 3">
            <a:extLst>
              <a:ext uri="{FF2B5EF4-FFF2-40B4-BE49-F238E27FC236}">
                <a16:creationId xmlns:a16="http://schemas.microsoft.com/office/drawing/2014/main" id="{8766EB05-3D0F-04B9-80E5-EED75C24B707}"/>
              </a:ext>
            </a:extLst>
          </p:cNvPr>
          <p:cNvSpPr>
            <a:spLocks noGrp="1"/>
          </p:cNvSpPr>
          <p:nvPr>
            <p:ph type="sldNum" sz="quarter" idx="12"/>
          </p:nvPr>
        </p:nvSpPr>
        <p:spPr/>
        <p:txBody>
          <a:bodyPr/>
          <a:lstStyle/>
          <a:p>
            <a:fld id="{FACE7509-F60A-4509-9491-CD4ED7B54EDD}" type="slidenum">
              <a:rPr lang="nl-NL" smtClean="0"/>
              <a:pPr/>
              <a:t>4</a:t>
            </a:fld>
            <a:endParaRPr lang="nl-NL"/>
          </a:p>
        </p:txBody>
      </p:sp>
    </p:spTree>
    <p:extLst>
      <p:ext uri="{BB962C8B-B14F-4D97-AF65-F5344CB8AC3E}">
        <p14:creationId xmlns:p14="http://schemas.microsoft.com/office/powerpoint/2010/main" val="43391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a:t>LEERDOELEN van deze sessie</a:t>
            </a:r>
          </a:p>
        </p:txBody>
      </p:sp>
      <p:sp>
        <p:nvSpPr>
          <p:cNvPr id="5" name="Tijdelijke aanduiding voor tekst 4"/>
          <p:cNvSpPr>
            <a:spLocks noGrp="1"/>
          </p:cNvSpPr>
          <p:nvPr>
            <p:ph type="body" sz="quarter" idx="11"/>
          </p:nvPr>
        </p:nvSpPr>
        <p:spPr/>
        <p:txBody>
          <a:bodyPr vert="horz" lIns="91440" tIns="45720" rIns="91440" bIns="45720" rtlCol="0" anchor="t">
            <a:normAutofit/>
          </a:bodyPr>
          <a:lstStyle/>
          <a:p>
            <a:pPr marL="179705" indent="-179705" algn="l" rtl="0" fontAlgn="base"/>
            <a:r>
              <a:rPr lang="nl-NL" b="0" i="0" dirty="0">
                <a:solidFill>
                  <a:srgbClr val="000000"/>
                </a:solidFill>
                <a:effectLst/>
                <a:latin typeface="Arial"/>
                <a:cs typeface="Arial"/>
              </a:rPr>
              <a:t>Je weet hoe je datapunt 4A moet vormgeven.</a:t>
            </a:r>
          </a:p>
          <a:p>
            <a:pPr marL="179705" indent="-179705" algn="l" rtl="0" fontAlgn="base"/>
            <a:r>
              <a:rPr lang="nl-NL" b="0" i="0" dirty="0">
                <a:solidFill>
                  <a:srgbClr val="000000"/>
                </a:solidFill>
                <a:effectLst/>
                <a:latin typeface="Arial"/>
                <a:cs typeface="Arial"/>
              </a:rPr>
              <a:t>Je hebt een beeld van de </a:t>
            </a:r>
            <a:r>
              <a:rPr lang="nl-NL" b="0" i="0" dirty="0">
                <a:solidFill>
                  <a:srgbClr val="E50056"/>
                </a:solidFill>
                <a:effectLst/>
                <a:latin typeface="Arial"/>
                <a:cs typeface="Arial"/>
              </a:rPr>
              <a:t>geschiedenis van de (nieuwe/digitale) media</a:t>
            </a:r>
            <a:r>
              <a:rPr lang="nl-NL" b="0" i="0" dirty="0">
                <a:solidFill>
                  <a:srgbClr val="000000"/>
                </a:solidFill>
                <a:effectLst/>
                <a:latin typeface="Arial"/>
                <a:cs typeface="Arial"/>
              </a:rPr>
              <a:t>. </a:t>
            </a:r>
          </a:p>
          <a:p>
            <a:pPr marL="179705" indent="-179705" algn="l" rtl="0" fontAlgn="base"/>
            <a:r>
              <a:rPr lang="nl-NL" b="0" i="0" dirty="0">
                <a:solidFill>
                  <a:srgbClr val="000000"/>
                </a:solidFill>
                <a:effectLst/>
                <a:latin typeface="Arial"/>
                <a:cs typeface="Arial"/>
              </a:rPr>
              <a:t>Je weet wat er bedoeld wordt met de “</a:t>
            </a:r>
            <a:r>
              <a:rPr lang="nl-NL" b="0" i="0" dirty="0">
                <a:solidFill>
                  <a:srgbClr val="E50056"/>
                </a:solidFill>
                <a:effectLst/>
                <a:latin typeface="Arial"/>
                <a:cs typeface="Arial"/>
              </a:rPr>
              <a:t>vier mediarevoluties</a:t>
            </a:r>
            <a:r>
              <a:rPr lang="nl-NL" b="0" i="0" dirty="0">
                <a:solidFill>
                  <a:srgbClr val="000000"/>
                </a:solidFill>
                <a:effectLst/>
                <a:latin typeface="Arial"/>
                <a:cs typeface="Arial"/>
              </a:rPr>
              <a:t>”. </a:t>
            </a:r>
          </a:p>
          <a:p>
            <a:pPr marL="179705" indent="-179705" algn="l" rtl="0" fontAlgn="base"/>
            <a:r>
              <a:rPr lang="nl-NL" b="0" i="0" dirty="0">
                <a:solidFill>
                  <a:srgbClr val="000000"/>
                </a:solidFill>
                <a:effectLst/>
                <a:latin typeface="Arial"/>
                <a:cs typeface="Arial"/>
              </a:rPr>
              <a:t>Je bent in staat </a:t>
            </a:r>
            <a:r>
              <a:rPr lang="nl-NL" b="0" i="0" dirty="0">
                <a:solidFill>
                  <a:srgbClr val="E50056"/>
                </a:solidFill>
                <a:effectLst/>
                <a:latin typeface="Arial"/>
                <a:cs typeface="Arial"/>
              </a:rPr>
              <a:t>mediaontwikkelingen te plaatsen </a:t>
            </a:r>
            <a:r>
              <a:rPr lang="nl-NL" b="0" i="0" dirty="0">
                <a:solidFill>
                  <a:srgbClr val="000000"/>
                </a:solidFill>
                <a:effectLst/>
                <a:latin typeface="Arial"/>
                <a:cs typeface="Arial"/>
              </a:rPr>
              <a:t>in één van de revoluties. </a:t>
            </a:r>
          </a:p>
          <a:p>
            <a:pPr marL="179705" indent="-179705" algn="l" rtl="0" fontAlgn="base"/>
            <a:endParaRPr lang="nl-NL" b="0" i="0" dirty="0">
              <a:solidFill>
                <a:srgbClr val="000000"/>
              </a:solidFill>
              <a:effectLst/>
              <a:latin typeface="Arial"/>
              <a:cs typeface="Arial"/>
            </a:endParaRPr>
          </a:p>
          <a:p>
            <a:pPr marL="0" indent="0" algn="l" rtl="0" fontAlgn="base">
              <a:buNone/>
            </a:pPr>
            <a:endParaRPr lang="nl-NL" b="0" i="0" dirty="0">
              <a:solidFill>
                <a:srgbClr val="000000"/>
              </a:solidFill>
              <a:effectLst/>
              <a:latin typeface="Arial"/>
              <a:cs typeface="Arial"/>
            </a:endParaRPr>
          </a:p>
          <a:p>
            <a:pPr marL="0" indent="0" algn="l" rtl="0" fontAlgn="base">
              <a:buNone/>
            </a:pPr>
            <a:endParaRPr lang="nl-NL" b="0" i="0" dirty="0">
              <a:solidFill>
                <a:srgbClr val="000000"/>
              </a:solidFill>
              <a:effectLst/>
              <a:latin typeface="Arial"/>
              <a:cs typeface="Arial"/>
            </a:endParaRP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5</a:t>
            </a:fld>
            <a:endParaRPr lang="nl-NL"/>
          </a:p>
        </p:txBody>
      </p:sp>
    </p:spTree>
    <p:extLst>
      <p:ext uri="{BB962C8B-B14F-4D97-AF65-F5344CB8AC3E}">
        <p14:creationId xmlns:p14="http://schemas.microsoft.com/office/powerpoint/2010/main" val="18192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BAACD-194A-C6F7-4B9A-01832AE2C160}"/>
              </a:ext>
            </a:extLst>
          </p:cNvPr>
          <p:cNvSpPr>
            <a:spLocks noGrp="1"/>
          </p:cNvSpPr>
          <p:nvPr>
            <p:ph type="title"/>
          </p:nvPr>
        </p:nvSpPr>
        <p:spPr/>
        <p:txBody>
          <a:bodyPr/>
          <a:lstStyle/>
          <a:p>
            <a:r>
              <a:rPr lang="en-US" dirty="0" err="1"/>
              <a:t>Datapunt</a:t>
            </a:r>
            <a:r>
              <a:rPr lang="en-US" dirty="0"/>
              <a:t> 4A</a:t>
            </a:r>
            <a:endParaRPr lang="nl-NL" dirty="0"/>
          </a:p>
        </p:txBody>
      </p:sp>
      <p:sp>
        <p:nvSpPr>
          <p:cNvPr id="3" name="Tijdelijke aanduiding voor tekst 2">
            <a:extLst>
              <a:ext uri="{FF2B5EF4-FFF2-40B4-BE49-F238E27FC236}">
                <a16:creationId xmlns:a16="http://schemas.microsoft.com/office/drawing/2014/main" id="{2CCB4E19-972B-73FE-1324-4039D57111C3}"/>
              </a:ext>
            </a:extLst>
          </p:cNvPr>
          <p:cNvSpPr>
            <a:spLocks noGrp="1"/>
          </p:cNvSpPr>
          <p:nvPr>
            <p:ph type="body" sz="quarter" idx="11"/>
          </p:nvPr>
        </p:nvSpPr>
        <p:spPr/>
        <p:txBody>
          <a:bodyPr/>
          <a:lstStyle/>
          <a:p>
            <a:r>
              <a:rPr lang="en-US" dirty="0"/>
              <a:t>Open het </a:t>
            </a:r>
            <a:r>
              <a:rPr lang="en-US" dirty="0" err="1"/>
              <a:t>datapunten</a:t>
            </a:r>
            <a:r>
              <a:rPr lang="en-US" dirty="0"/>
              <a:t> </a:t>
            </a:r>
            <a:r>
              <a:rPr lang="en-US" dirty="0" err="1"/>
              <a:t>bestand</a:t>
            </a:r>
            <a:r>
              <a:rPr lang="en-US" dirty="0"/>
              <a:t> op </a:t>
            </a:r>
            <a:r>
              <a:rPr lang="en-US" dirty="0" err="1"/>
              <a:t>onderwijs</a:t>
            </a:r>
            <a:r>
              <a:rPr lang="en-US" dirty="0"/>
              <a:t> online</a:t>
            </a:r>
          </a:p>
          <a:p>
            <a:endParaRPr lang="en-US" dirty="0"/>
          </a:p>
          <a:p>
            <a:r>
              <a:rPr lang="en-US" dirty="0"/>
              <a:t>Lees </a:t>
            </a:r>
            <a:r>
              <a:rPr lang="en-US" dirty="0" err="1"/>
              <a:t>datapunt</a:t>
            </a:r>
            <a:r>
              <a:rPr lang="en-US" dirty="0"/>
              <a:t> 4A door</a:t>
            </a:r>
          </a:p>
          <a:p>
            <a:endParaRPr lang="en-US" dirty="0"/>
          </a:p>
          <a:p>
            <a:r>
              <a:rPr lang="en-US" dirty="0"/>
              <a:t>Wat </a:t>
            </a:r>
            <a:r>
              <a:rPr lang="en-US" dirty="0" err="1"/>
              <a:t>wordt</a:t>
            </a:r>
            <a:r>
              <a:rPr lang="en-US" dirty="0"/>
              <a:t> er van je </a:t>
            </a:r>
            <a:r>
              <a:rPr lang="en-US" dirty="0" err="1"/>
              <a:t>gevraagd</a:t>
            </a:r>
            <a:r>
              <a:rPr lang="en-US" dirty="0"/>
              <a:t> </a:t>
            </a:r>
            <a:r>
              <a:rPr lang="en-US" dirty="0" err="1"/>
              <a:t>binnen</a:t>
            </a:r>
            <a:r>
              <a:rPr lang="en-US" dirty="0"/>
              <a:t> </a:t>
            </a:r>
            <a:r>
              <a:rPr lang="en-US" dirty="0" err="1"/>
              <a:t>dit</a:t>
            </a:r>
            <a:r>
              <a:rPr lang="en-US" dirty="0"/>
              <a:t> </a:t>
            </a:r>
            <a:r>
              <a:rPr lang="en-US" dirty="0" err="1"/>
              <a:t>datapunt</a:t>
            </a:r>
            <a:r>
              <a:rPr lang="en-US" dirty="0"/>
              <a:t>?</a:t>
            </a:r>
            <a:endParaRPr lang="nl-NL" dirty="0"/>
          </a:p>
        </p:txBody>
      </p:sp>
      <p:sp>
        <p:nvSpPr>
          <p:cNvPr id="4" name="Tijdelijke aanduiding voor dianummer 3">
            <a:extLst>
              <a:ext uri="{FF2B5EF4-FFF2-40B4-BE49-F238E27FC236}">
                <a16:creationId xmlns:a16="http://schemas.microsoft.com/office/drawing/2014/main" id="{51260830-76C0-6EEC-B3C6-80464D24A165}"/>
              </a:ext>
            </a:extLst>
          </p:cNvPr>
          <p:cNvSpPr>
            <a:spLocks noGrp="1"/>
          </p:cNvSpPr>
          <p:nvPr>
            <p:ph type="sldNum" sz="quarter" idx="12"/>
          </p:nvPr>
        </p:nvSpPr>
        <p:spPr/>
        <p:txBody>
          <a:bodyPr/>
          <a:lstStyle/>
          <a:p>
            <a:fld id="{FACE7509-F60A-4509-9491-CD4ED7B54EDD}" type="slidenum">
              <a:rPr lang="nl-NL" smtClean="0"/>
              <a:pPr/>
              <a:t>6</a:t>
            </a:fld>
            <a:endParaRPr lang="nl-NL"/>
          </a:p>
        </p:txBody>
      </p:sp>
    </p:spTree>
    <p:extLst>
      <p:ext uri="{BB962C8B-B14F-4D97-AF65-F5344CB8AC3E}">
        <p14:creationId xmlns:p14="http://schemas.microsoft.com/office/powerpoint/2010/main" val="136570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2BFE30-03DF-1FF6-7287-2898C61B7DB6}"/>
              </a:ext>
            </a:extLst>
          </p:cNvPr>
          <p:cNvSpPr>
            <a:spLocks noGrp="1"/>
          </p:cNvSpPr>
          <p:nvPr>
            <p:ph type="title"/>
          </p:nvPr>
        </p:nvSpPr>
        <p:spPr/>
        <p:txBody>
          <a:bodyPr/>
          <a:lstStyle/>
          <a:p>
            <a:r>
              <a:rPr lang="en-US" dirty="0" err="1"/>
              <a:t>Leeruitkomst</a:t>
            </a:r>
            <a:r>
              <a:rPr lang="en-US" dirty="0"/>
              <a:t> en </a:t>
            </a:r>
            <a:r>
              <a:rPr lang="en-US" dirty="0" err="1"/>
              <a:t>Beoordelingscriterium</a:t>
            </a:r>
            <a:r>
              <a:rPr lang="en-US" dirty="0"/>
              <a:t> </a:t>
            </a:r>
            <a:endParaRPr lang="nl-NL" dirty="0"/>
          </a:p>
        </p:txBody>
      </p:sp>
      <p:sp>
        <p:nvSpPr>
          <p:cNvPr id="3" name="Tijdelijke aanduiding voor tekst 2">
            <a:extLst>
              <a:ext uri="{FF2B5EF4-FFF2-40B4-BE49-F238E27FC236}">
                <a16:creationId xmlns:a16="http://schemas.microsoft.com/office/drawing/2014/main" id="{F239649A-DDFC-31BF-A738-217C5741FBEE}"/>
              </a:ext>
            </a:extLst>
          </p:cNvPr>
          <p:cNvSpPr>
            <a:spLocks noGrp="1"/>
          </p:cNvSpPr>
          <p:nvPr>
            <p:ph type="body" sz="quarter" idx="11"/>
          </p:nvPr>
        </p:nvSpPr>
        <p:spPr/>
        <p:txBody>
          <a:bodyPr/>
          <a:lstStyle/>
          <a:p>
            <a:pPr marL="0" indent="0">
              <a:buNone/>
            </a:pPr>
            <a:r>
              <a:rPr lang="nl-NL" dirty="0">
                <a:latin typeface="Arial"/>
                <a:cs typeface="Arial"/>
              </a:rPr>
              <a:t>Leeruitkomst: </a:t>
            </a:r>
          </a:p>
          <a:p>
            <a:pPr>
              <a:lnSpc>
                <a:spcPct val="107000"/>
              </a:lnSpc>
              <a:spcAft>
                <a:spcPts val="800"/>
              </a:spcAft>
              <a:buSzPts val="1000"/>
              <a:tabLst>
                <a:tab pos="457200" algn="l"/>
              </a:tabLst>
            </a:pPr>
            <a:r>
              <a:rPr lang="nl-NL" dirty="0">
                <a:effectLst/>
                <a:latin typeface="+mn-lt"/>
                <a:ea typeface="Calibri" panose="020F0502020204030204" pitchFamily="34" charset="0"/>
                <a:cs typeface="Arial" panose="020B0604020202020204" pitchFamily="34" charset="0"/>
              </a:rPr>
              <a:t>4.1. De student verkent de ontwikkeling en maatschappelijke invloed van interactieve media en producten en gebruikt de inzichten om de waarde van haar eigen ontwerpoplossingen uit te leggen. </a:t>
            </a:r>
          </a:p>
          <a:p>
            <a:pPr marL="342900" lvl="0" indent="-342900">
              <a:lnSpc>
                <a:spcPct val="107000"/>
              </a:lnSpc>
              <a:spcAft>
                <a:spcPts val="800"/>
              </a:spcAft>
              <a:buSzPts val="1000"/>
              <a:buFont typeface="Symbol" panose="05050102010706020507" pitchFamily="18" charset="2"/>
              <a:buChar char=""/>
              <a:tabLst>
                <a:tab pos="457200" algn="l"/>
              </a:tabLst>
            </a:pPr>
            <a:endParaRPr lang="nl-NL" dirty="0">
              <a:latin typeface="+mn-lt"/>
              <a:ea typeface="Calibri" panose="020F0502020204030204" pitchFamily="34" charset="0"/>
            </a:endParaRPr>
          </a:p>
          <a:p>
            <a:pPr marL="0" lvl="0" indent="0">
              <a:lnSpc>
                <a:spcPct val="107000"/>
              </a:lnSpc>
              <a:spcAft>
                <a:spcPts val="800"/>
              </a:spcAft>
              <a:buSzPts val="1000"/>
              <a:buNone/>
              <a:tabLst>
                <a:tab pos="457200" algn="l"/>
              </a:tabLst>
            </a:pPr>
            <a:r>
              <a:rPr lang="nl-NL" dirty="0">
                <a:effectLst/>
                <a:latin typeface="+mn-lt"/>
                <a:ea typeface="Calibri" panose="020F0502020204030204" pitchFamily="34" charset="0"/>
                <a:cs typeface="Arial" panose="020B0604020202020204" pitchFamily="34" charset="0"/>
              </a:rPr>
              <a:t>Beoordelingscriterium</a:t>
            </a:r>
            <a:endParaRPr lang="nl-NL" dirty="0">
              <a:latin typeface="+mn-lt"/>
              <a:ea typeface="Calibri" panose="020F0502020204030204" pitchFamily="34" charset="0"/>
            </a:endParaRPr>
          </a:p>
          <a:p>
            <a:pPr>
              <a:lnSpc>
                <a:spcPct val="107000"/>
              </a:lnSpc>
              <a:spcAft>
                <a:spcPts val="800"/>
              </a:spcAft>
              <a:buSzPts val="1000"/>
              <a:tabLst>
                <a:tab pos="457200" algn="l"/>
              </a:tabLst>
            </a:pPr>
            <a:r>
              <a:rPr lang="nl-NL" dirty="0">
                <a:effectLst/>
                <a:latin typeface="+mn-lt"/>
                <a:ea typeface="Calibri" panose="020F0502020204030204" pitchFamily="34" charset="0"/>
                <a:cs typeface="Times New Roman" panose="02020603050405020304" pitchFamily="18" charset="0"/>
              </a:rPr>
              <a:t>4.1.1 Je koppelt historische ontwikkelingen binnen het CMD-werkveld aan jouw ontwerpoplossingen door deze te vergelijken met verwante voorlopers. [Onderzoeken]</a:t>
            </a:r>
          </a:p>
          <a:p>
            <a:endParaRPr lang="nl-NL" dirty="0"/>
          </a:p>
          <a:p>
            <a:endParaRPr lang="nl-NL" dirty="0"/>
          </a:p>
          <a:p>
            <a:r>
              <a:rPr lang="nl-NL" dirty="0"/>
              <a:t>Waar word je op beoordeeld?</a:t>
            </a:r>
          </a:p>
        </p:txBody>
      </p:sp>
      <p:sp>
        <p:nvSpPr>
          <p:cNvPr id="4" name="Tijdelijke aanduiding voor dianummer 3">
            <a:extLst>
              <a:ext uri="{FF2B5EF4-FFF2-40B4-BE49-F238E27FC236}">
                <a16:creationId xmlns:a16="http://schemas.microsoft.com/office/drawing/2014/main" id="{8DEF6E8F-0919-BFE0-C5FA-F8A49A4E22AA}"/>
              </a:ext>
            </a:extLst>
          </p:cNvPr>
          <p:cNvSpPr>
            <a:spLocks noGrp="1"/>
          </p:cNvSpPr>
          <p:nvPr>
            <p:ph type="sldNum" sz="quarter" idx="12"/>
          </p:nvPr>
        </p:nvSpPr>
        <p:spPr/>
        <p:txBody>
          <a:bodyPr/>
          <a:lstStyle/>
          <a:p>
            <a:fld id="{FACE7509-F60A-4509-9491-CD4ED7B54EDD}" type="slidenum">
              <a:rPr lang="nl-NL" smtClean="0"/>
              <a:pPr/>
              <a:t>7</a:t>
            </a:fld>
            <a:endParaRPr lang="nl-NL"/>
          </a:p>
        </p:txBody>
      </p:sp>
    </p:spTree>
    <p:extLst>
      <p:ext uri="{BB962C8B-B14F-4D97-AF65-F5344CB8AC3E}">
        <p14:creationId xmlns:p14="http://schemas.microsoft.com/office/powerpoint/2010/main" val="357642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BFE70-A6C2-4D15-DD05-41D02D7A7CBC}"/>
              </a:ext>
            </a:extLst>
          </p:cNvPr>
          <p:cNvSpPr>
            <a:spLocks noGrp="1"/>
          </p:cNvSpPr>
          <p:nvPr>
            <p:ph type="title"/>
          </p:nvPr>
        </p:nvSpPr>
        <p:spPr/>
        <p:txBody>
          <a:bodyPr/>
          <a:lstStyle/>
          <a:p>
            <a:r>
              <a:rPr lang="nl-NL" dirty="0"/>
              <a:t>VOORKENNIS, wat weten jullie al?</a:t>
            </a:r>
            <a:endParaRPr lang="en-NL"/>
          </a:p>
        </p:txBody>
      </p:sp>
      <p:sp>
        <p:nvSpPr>
          <p:cNvPr id="3" name="Tijdelijke aanduiding voor tekst 2">
            <a:extLst>
              <a:ext uri="{FF2B5EF4-FFF2-40B4-BE49-F238E27FC236}">
                <a16:creationId xmlns:a16="http://schemas.microsoft.com/office/drawing/2014/main" id="{37ABE6B0-6A29-E6CA-16EF-C89F80273306}"/>
              </a:ext>
            </a:extLst>
          </p:cNvPr>
          <p:cNvSpPr>
            <a:spLocks noGrp="1"/>
          </p:cNvSpPr>
          <p:nvPr>
            <p:ph type="body" sz="quarter" idx="11"/>
          </p:nvPr>
        </p:nvSpPr>
        <p:spPr/>
        <p:txBody>
          <a:bodyPr vert="horz" lIns="91440" tIns="45720" rIns="91440" bIns="45720" rtlCol="0" anchor="t">
            <a:normAutofit/>
          </a:bodyPr>
          <a:lstStyle/>
          <a:p>
            <a:pPr marL="0" indent="0">
              <a:buNone/>
            </a:pPr>
            <a:r>
              <a:rPr lang="nl-NL" dirty="0">
                <a:latin typeface="Arial"/>
                <a:cs typeface="Arial"/>
              </a:rPr>
              <a:t>Wat hebben jullie tijdens cursus 1 geleerd over </a:t>
            </a:r>
            <a:r>
              <a:rPr lang="nl-NL">
                <a:latin typeface="Arial"/>
                <a:cs typeface="Arial"/>
              </a:rPr>
              <a:t>mediageschiedenis</a:t>
            </a:r>
            <a:r>
              <a:rPr lang="nl-NL" dirty="0">
                <a:latin typeface="Arial"/>
                <a:cs typeface="Arial"/>
              </a:rPr>
              <a:t>?</a:t>
            </a:r>
          </a:p>
          <a:p>
            <a:pPr marL="0" indent="0">
              <a:buNone/>
            </a:pPr>
            <a:endParaRPr lang="nl-NL" dirty="0">
              <a:latin typeface="Arial"/>
            </a:endParaRPr>
          </a:p>
          <a:p>
            <a:pPr marL="0" indent="0">
              <a:buNone/>
            </a:pPr>
            <a:r>
              <a:rPr lang="nl-NL" dirty="0">
                <a:latin typeface="Arial"/>
                <a:cs typeface="Arial"/>
              </a:rPr>
              <a:t>Heeft iemand als iets met mediageschiedenis gedaan op het MBO of bijvoorbeeld CKV op het VO?</a:t>
            </a:r>
          </a:p>
          <a:p>
            <a:pPr marL="179705" indent="-179705"/>
            <a:endParaRPr lang="nl-NL" dirty="0"/>
          </a:p>
          <a:p>
            <a:pPr marL="179705" indent="-179705"/>
            <a:endParaRPr lang="nl-NL" dirty="0"/>
          </a:p>
          <a:p>
            <a:pPr marL="179705" indent="-179705"/>
            <a:endParaRPr lang="en-NL" dirty="0"/>
          </a:p>
        </p:txBody>
      </p:sp>
      <p:sp>
        <p:nvSpPr>
          <p:cNvPr id="4" name="Tijdelijke aanduiding voor dianummer 3">
            <a:extLst>
              <a:ext uri="{FF2B5EF4-FFF2-40B4-BE49-F238E27FC236}">
                <a16:creationId xmlns:a16="http://schemas.microsoft.com/office/drawing/2014/main" id="{34B5BB4E-0942-8842-7586-494486D20C7D}"/>
              </a:ext>
            </a:extLst>
          </p:cNvPr>
          <p:cNvSpPr>
            <a:spLocks noGrp="1"/>
          </p:cNvSpPr>
          <p:nvPr>
            <p:ph type="sldNum" sz="quarter" idx="12"/>
          </p:nvPr>
        </p:nvSpPr>
        <p:spPr/>
        <p:txBody>
          <a:bodyPr/>
          <a:lstStyle/>
          <a:p>
            <a:fld id="{FACE7509-F60A-4509-9491-CD4ED7B54EDD}" type="slidenum">
              <a:rPr lang="nl-NL" smtClean="0"/>
              <a:pPr/>
              <a:t>8</a:t>
            </a:fld>
            <a:endParaRPr lang="nl-NL"/>
          </a:p>
        </p:txBody>
      </p:sp>
    </p:spTree>
    <p:extLst>
      <p:ext uri="{BB962C8B-B14F-4D97-AF65-F5344CB8AC3E}">
        <p14:creationId xmlns:p14="http://schemas.microsoft.com/office/powerpoint/2010/main" val="385024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7DE5E-4FDE-D29A-3B60-1D5A0B612063}"/>
              </a:ext>
            </a:extLst>
          </p:cNvPr>
          <p:cNvSpPr>
            <a:spLocks noGrp="1"/>
          </p:cNvSpPr>
          <p:nvPr>
            <p:ph type="title"/>
          </p:nvPr>
        </p:nvSpPr>
        <p:spPr/>
        <p:txBody>
          <a:bodyPr/>
          <a:lstStyle/>
          <a:p>
            <a:r>
              <a:rPr lang="nl-NL"/>
              <a:t>Geschiedenis?!</a:t>
            </a:r>
          </a:p>
        </p:txBody>
      </p:sp>
      <p:sp>
        <p:nvSpPr>
          <p:cNvPr id="3" name="Tijdelijke aanduiding voor tekst 2">
            <a:extLst>
              <a:ext uri="{FF2B5EF4-FFF2-40B4-BE49-F238E27FC236}">
                <a16:creationId xmlns:a16="http://schemas.microsoft.com/office/drawing/2014/main" id="{9F1B6461-2C0A-F617-D3DC-7F4F6891F27B}"/>
              </a:ext>
            </a:extLst>
          </p:cNvPr>
          <p:cNvSpPr>
            <a:spLocks noGrp="1"/>
          </p:cNvSpPr>
          <p:nvPr>
            <p:ph type="body" sz="quarter" idx="11"/>
          </p:nvPr>
        </p:nvSpPr>
        <p:spPr/>
        <p:txBody>
          <a:bodyPr vert="horz" lIns="91440" tIns="45720" rIns="91440" bIns="45720" rtlCol="0" anchor="t">
            <a:normAutofit/>
          </a:bodyPr>
          <a:lstStyle/>
          <a:p>
            <a:pPr marL="179705" indent="-179705"/>
            <a:r>
              <a:rPr lang="nl-NL" dirty="0">
                <a:latin typeface="Arial"/>
                <a:cs typeface="Arial"/>
              </a:rPr>
              <a:t>Dit is toch een ontwerpopleiding? Wat hebben wij aan geschiedenis?!</a:t>
            </a:r>
          </a:p>
        </p:txBody>
      </p:sp>
      <p:sp>
        <p:nvSpPr>
          <p:cNvPr id="4" name="Tijdelijke aanduiding voor dianummer 3">
            <a:extLst>
              <a:ext uri="{FF2B5EF4-FFF2-40B4-BE49-F238E27FC236}">
                <a16:creationId xmlns:a16="http://schemas.microsoft.com/office/drawing/2014/main" id="{2E1FCDAD-1A12-52A0-ACC1-088D32F3E044}"/>
              </a:ext>
            </a:extLst>
          </p:cNvPr>
          <p:cNvSpPr>
            <a:spLocks noGrp="1"/>
          </p:cNvSpPr>
          <p:nvPr>
            <p:ph type="sldNum" sz="quarter" idx="12"/>
          </p:nvPr>
        </p:nvSpPr>
        <p:spPr/>
        <p:txBody>
          <a:bodyPr/>
          <a:lstStyle/>
          <a:p>
            <a:fld id="{FACE7509-F60A-4509-9491-CD4ED7B54EDD}" type="slidenum">
              <a:rPr lang="nl-NL" smtClean="0"/>
              <a:pPr/>
              <a:t>9</a:t>
            </a:fld>
            <a:endParaRPr lang="nl-NL"/>
          </a:p>
        </p:txBody>
      </p:sp>
      <p:pic>
        <p:nvPicPr>
          <p:cNvPr id="10" name="Afbeelding 9" descr="Persoon met een idee">
            <a:extLst>
              <a:ext uri="{FF2B5EF4-FFF2-40B4-BE49-F238E27FC236}">
                <a16:creationId xmlns:a16="http://schemas.microsoft.com/office/drawing/2014/main" id="{57566E35-23F1-0B2C-F207-45749B4500C7}"/>
              </a:ext>
            </a:extLst>
          </p:cNvPr>
          <p:cNvPicPr>
            <a:picLocks noChangeAspect="1"/>
          </p:cNvPicPr>
          <p:nvPr/>
        </p:nvPicPr>
        <p:blipFill>
          <a:blip r:embed="rId3"/>
          <a:stretch>
            <a:fillRect/>
          </a:stretch>
        </p:blipFill>
        <p:spPr>
          <a:xfrm>
            <a:off x="3624580" y="2878411"/>
            <a:ext cx="4942840" cy="3295227"/>
          </a:xfrm>
          <a:prstGeom prst="rect">
            <a:avLst/>
          </a:prstGeom>
        </p:spPr>
      </p:pic>
    </p:spTree>
    <p:extLst>
      <p:ext uri="{BB962C8B-B14F-4D97-AF65-F5344CB8AC3E}">
        <p14:creationId xmlns:p14="http://schemas.microsoft.com/office/powerpoint/2010/main" val="22084033"/>
      </p:ext>
    </p:extLst>
  </p:cSld>
  <p:clrMapOvr>
    <a:masterClrMapping/>
  </p:clrMapOvr>
</p:sld>
</file>

<file path=ppt/theme/theme1.xml><?xml version="1.0" encoding="utf-8"?>
<a:theme xmlns:a="http://schemas.openxmlformats.org/drawingml/2006/main" name="Presentatie_Smal">
  <a:themeElements>
    <a:clrScheme name="HAN">
      <a:dk1>
        <a:sysClr val="windowText" lastClr="000000"/>
      </a:dk1>
      <a:lt1>
        <a:sysClr val="window" lastClr="FFFFFF"/>
      </a:lt1>
      <a:dk2>
        <a:srgbClr val="E50056"/>
      </a:dk2>
      <a:lt2>
        <a:srgbClr val="F8F8F8"/>
      </a:lt2>
      <a:accent1>
        <a:srgbClr val="000000"/>
      </a:accent1>
      <a:accent2>
        <a:srgbClr val="454545"/>
      </a:accent2>
      <a:accent3>
        <a:srgbClr val="757575"/>
      </a:accent3>
      <a:accent4>
        <a:srgbClr val="919191"/>
      </a:accent4>
      <a:accent5>
        <a:srgbClr val="E3E3E3"/>
      </a:accent5>
      <a:accent6>
        <a:srgbClr val="F8F8F8"/>
      </a:accent6>
      <a:hlink>
        <a:srgbClr val="000000"/>
      </a:hlink>
      <a:folHlink>
        <a:srgbClr val="000000"/>
      </a:folHlink>
    </a:clrScheme>
    <a:fontScheme name="HAN-PP">
      <a:majorFont>
        <a:latin typeface="Avenir Next Condense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eed_wit_v6.potx" id="{1C2B887D-0E2F-4393-AE10-71B0F4C6B8CE}" vid="{D606C3C8-4944-4828-9085-977CDA2695E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c2fb8bf-6d62-4e19-a92d-66c8641ae8b4">
      <UserInfo>
        <DisplayName>Ruben Wiltink</DisplayName>
        <AccountId>42</AccountId>
        <AccountType/>
      </UserInfo>
    </SharedWithUsers>
    <lcf76f155ced4ddcb4097134ff3c332f xmlns="ef26e7d9-687a-43d9-a8a6-8fa8a96cecd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399D56EC8775F4AA67BDF50B77DE31D" ma:contentTypeVersion="13" ma:contentTypeDescription="Een nieuw document maken." ma:contentTypeScope="" ma:versionID="7c646ec741272abbeccc78a3c0c2e636">
  <xsd:schema xmlns:xsd="http://www.w3.org/2001/XMLSchema" xmlns:xs="http://www.w3.org/2001/XMLSchema" xmlns:p="http://schemas.microsoft.com/office/2006/metadata/properties" xmlns:ns2="ef26e7d9-687a-43d9-a8a6-8fa8a96cecda" xmlns:ns3="3c2fb8bf-6d62-4e19-a92d-66c8641ae8b4" targetNamespace="http://schemas.microsoft.com/office/2006/metadata/properties" ma:root="true" ma:fieldsID="5d0dceebb1c3e2ad9f70195195ecfaec" ns2:_="" ns3:_="">
    <xsd:import namespace="ef26e7d9-687a-43d9-a8a6-8fa8a96cecda"/>
    <xsd:import namespace="3c2fb8bf-6d62-4e19-a92d-66c8641ae8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26e7d9-687a-43d9-a8a6-8fa8a96cec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Afbeeldingtags" ma:readOnly="false" ma:fieldId="{5cf76f15-5ced-4ddc-b409-7134ff3c332f}" ma:taxonomyMulti="true" ma:sspId="f6aa0a0a-ab1b-4084-9454-0fab04725976"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2fb8bf-6d62-4e19-a92d-66c8641ae8b4"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CC9003-32FE-493A-A631-C5B0E61D461D}">
  <ds:schemaRefs>
    <ds:schemaRef ds:uri="3c2fb8bf-6d62-4e19-a92d-66c8641ae8b4"/>
    <ds:schemaRef ds:uri="ef26e7d9-687a-43d9-a8a6-8fa8a96ce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5EB74ED-54DA-40B1-AA61-3D52D887A6FD}">
  <ds:schemaRefs>
    <ds:schemaRef ds:uri="http://schemas.microsoft.com/sharepoint/v3/contenttype/forms"/>
  </ds:schemaRefs>
</ds:datastoreItem>
</file>

<file path=customXml/itemProps3.xml><?xml version="1.0" encoding="utf-8"?>
<ds:datastoreItem xmlns:ds="http://schemas.openxmlformats.org/officeDocument/2006/customXml" ds:itemID="{22E9842E-C46D-4E9F-B7E1-FAF765B334C5}">
  <ds:schemaRefs>
    <ds:schemaRef ds:uri="3c2fb8bf-6d62-4e19-a92d-66c8641ae8b4"/>
    <ds:schemaRef ds:uri="ef26e7d9-687a-43d9-a8a6-8fa8a96cec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breed_wit_v7 11-202 (2)</Template>
  <TotalTime>0</TotalTime>
  <Words>1956</Words>
  <Application>Microsoft Office PowerPoint</Application>
  <PresentationFormat>Breedbeeld</PresentationFormat>
  <Paragraphs>208</Paragraphs>
  <Slides>34</Slides>
  <Notes>28</Notes>
  <HiddenSlides>1</HiddenSlides>
  <MMClips>8</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34</vt:i4>
      </vt:variant>
    </vt:vector>
  </HeadingPairs>
  <TitlesOfParts>
    <vt:vector size="41" baseType="lpstr">
      <vt:lpstr>Arial</vt:lpstr>
      <vt:lpstr>Avenir Next Condensed</vt:lpstr>
      <vt:lpstr>Avenir Next Condensed Medium</vt:lpstr>
      <vt:lpstr>Calibri</vt:lpstr>
      <vt:lpstr>Gentium Plus</vt:lpstr>
      <vt:lpstr>Symbol</vt:lpstr>
      <vt:lpstr>Presentatie_Smal</vt:lpstr>
      <vt:lpstr>PowerPoint-presentatie</vt:lpstr>
      <vt:lpstr>programma</vt:lpstr>
      <vt:lpstr>LEERUITKOMST &amp; BEOORDELINGSCRITERIA</vt:lpstr>
      <vt:lpstr>Datapunten bij deze leeruitkomst</vt:lpstr>
      <vt:lpstr>LEERDOELEN van deze sessie</vt:lpstr>
      <vt:lpstr>Datapunt 4A</vt:lpstr>
      <vt:lpstr>Leeruitkomst en Beoordelingscriterium </vt:lpstr>
      <vt:lpstr>VOORKENNIS, wat weten jullie al?</vt:lpstr>
      <vt:lpstr>Geschiedenis?!</vt:lpstr>
      <vt:lpstr>PowerPoint-presentatie</vt:lpstr>
      <vt:lpstr>Mediageschiedenis</vt:lpstr>
      <vt:lpstr> nabespreken stripboek sapiens  </vt:lpstr>
      <vt:lpstr>“The medium is the message” - Marshall McLuhan</vt:lpstr>
      <vt:lpstr>Mediageschiedenis: 4 mediarevoluties</vt:lpstr>
      <vt:lpstr>PowerPoint-presentatie</vt:lpstr>
      <vt:lpstr>4 mediarevoluties</vt:lpstr>
      <vt:lpstr>4 mediarevoluties: analoge media</vt:lpstr>
      <vt:lpstr>4 mediarevoluties: elektronische media</vt:lpstr>
      <vt:lpstr>4 mediarevoluties: digital media</vt:lpstr>
      <vt:lpstr>4 mediarevoluties: synthetische media</vt:lpstr>
      <vt:lpstr>Wat zit er in de tijdlijn?</vt:lpstr>
      <vt:lpstr>Bijvoorbeeld: Internet</vt:lpstr>
      <vt:lpstr>PowerPoint-presentatie</vt:lpstr>
      <vt:lpstr>Tijdlijn: infographic</vt:lpstr>
      <vt:lpstr>Tijdlijn: animatie</vt:lpstr>
      <vt:lpstr>Tijdlijn: Interactief</vt:lpstr>
      <vt:lpstr>PowerPoint-presentatie</vt:lpstr>
      <vt:lpstr>Verdieping: digitaal mediaproduct</vt:lpstr>
      <vt:lpstr>Streaming music</vt:lpstr>
      <vt:lpstr>Game</vt:lpstr>
      <vt:lpstr>XR</vt:lpstr>
      <vt:lpstr>Social media</vt:lpstr>
      <vt:lpstr>AFSLUITING</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Zita Leite Ribeiro</dc:creator>
  <cp:lastModifiedBy>Esther Ederveen</cp:lastModifiedBy>
  <cp:revision>5</cp:revision>
  <dcterms:created xsi:type="dcterms:W3CDTF">2021-11-08T18:29:33Z</dcterms:created>
  <dcterms:modified xsi:type="dcterms:W3CDTF">2025-04-16T13:31:00Z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0x0101006399D56EC8775F4AA67BDF50B77DE31D</vt:lpwstr>
  </property>
  <property fmtid="{D5CDD505-2E9C-101B-9397-08002B2CF9AE}" pid="3" name="MediaServiceImageTags">
    <vt:lpwstr/>
  </property>
</Properties>
</file>